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75" r:id="rId2"/>
    <p:sldMasterId id="2147483655" r:id="rId3"/>
    <p:sldMasterId id="2147483671" r:id="rId4"/>
    <p:sldMasterId id="2147483658" r:id="rId5"/>
    <p:sldMasterId id="2147483661" r:id="rId6"/>
    <p:sldMasterId id="2147483666" r:id="rId7"/>
    <p:sldMasterId id="2147483677" r:id="rId8"/>
  </p:sldMasterIdLst>
  <p:notesMasterIdLst>
    <p:notesMasterId r:id="rId45"/>
  </p:notesMasterIdLst>
  <p:sldIdLst>
    <p:sldId id="257" r:id="rId9"/>
    <p:sldId id="303" r:id="rId10"/>
    <p:sldId id="316" r:id="rId11"/>
    <p:sldId id="311" r:id="rId12"/>
    <p:sldId id="312" r:id="rId13"/>
    <p:sldId id="313" r:id="rId14"/>
    <p:sldId id="314" r:id="rId15"/>
    <p:sldId id="318" r:id="rId16"/>
    <p:sldId id="310" r:id="rId17"/>
    <p:sldId id="317" r:id="rId18"/>
    <p:sldId id="315" r:id="rId19"/>
    <p:sldId id="319" r:id="rId20"/>
    <p:sldId id="320" r:id="rId21"/>
    <p:sldId id="304" r:id="rId22"/>
    <p:sldId id="324" r:id="rId23"/>
    <p:sldId id="305" r:id="rId24"/>
    <p:sldId id="306" r:id="rId25"/>
    <p:sldId id="307" r:id="rId26"/>
    <p:sldId id="308" r:id="rId27"/>
    <p:sldId id="309" r:id="rId28"/>
    <p:sldId id="321" r:id="rId29"/>
    <p:sldId id="323" r:id="rId30"/>
    <p:sldId id="331" r:id="rId31"/>
    <p:sldId id="325" r:id="rId32"/>
    <p:sldId id="326" r:id="rId33"/>
    <p:sldId id="330" r:id="rId34"/>
    <p:sldId id="328" r:id="rId35"/>
    <p:sldId id="329" r:id="rId36"/>
    <p:sldId id="332" r:id="rId37"/>
    <p:sldId id="327" r:id="rId38"/>
    <p:sldId id="333" r:id="rId39"/>
    <p:sldId id="334" r:id="rId40"/>
    <p:sldId id="335" r:id="rId41"/>
    <p:sldId id="302" r:id="rId42"/>
    <p:sldId id="277" r:id="rId43"/>
    <p:sldId id="258"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autoAdjust="0"/>
    <p:restoredTop sz="66193" autoAdjust="0"/>
  </p:normalViewPr>
  <p:slideViewPr>
    <p:cSldViewPr snapToGrid="0" snapToObjects="1">
      <p:cViewPr varScale="1">
        <p:scale>
          <a:sx n="62" d="100"/>
          <a:sy n="62"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E4AE1-4465-4BBA-BA8D-00A87305A8E1}" type="datetimeFigureOut">
              <a:rPr lang="en-US" smtClean="0"/>
              <a:t>4/1/2016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EDE69-2592-4C69-81DA-F8ABD4F551FA}" type="slidenum">
              <a:rPr lang="en-US" smtClean="0"/>
              <a:t>‹#›</a:t>
            </a:fld>
            <a:endParaRPr lang="en-US"/>
          </a:p>
        </p:txBody>
      </p:sp>
    </p:spTree>
    <p:extLst>
      <p:ext uri="{BB962C8B-B14F-4D97-AF65-F5344CB8AC3E}">
        <p14:creationId xmlns:p14="http://schemas.microsoft.com/office/powerpoint/2010/main" val="253679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roquestcombo.safaribooksonline.com/9780134390611/ch03lev1sec4_html#ch03fig2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ontextures.com/CreatePivotTable.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1</a:t>
            </a:fld>
            <a:endParaRPr lang="en-US"/>
          </a:p>
        </p:txBody>
      </p:sp>
    </p:spTree>
    <p:extLst>
      <p:ext uri="{BB962C8B-B14F-4D97-AF65-F5344CB8AC3E}">
        <p14:creationId xmlns:p14="http://schemas.microsoft.com/office/powerpoint/2010/main" val="2496756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smtClean="0"/>
              <a:t>Input to a PivotTable</a:t>
            </a:r>
          </a:p>
          <a:p>
            <a:pPr marL="0" indent="0">
              <a:buNone/>
            </a:pPr>
            <a:endParaRPr lang="en-US" sz="3200" baseline="0" dirty="0" smtClean="0">
              <a:solidFill>
                <a:schemeClr val="accent2">
                  <a:lumMod val="20000"/>
                  <a:lumOff val="80000"/>
                </a:schemeClr>
              </a:solidFill>
            </a:endParaRPr>
          </a:p>
          <a:p>
            <a:pPr marL="0" indent="0">
              <a:buNone/>
            </a:pPr>
            <a:r>
              <a:rPr lang="en-US" sz="3200" baseline="0" dirty="0" smtClean="0">
                <a:solidFill>
                  <a:schemeClr val="accent2">
                    <a:lumMod val="20000"/>
                    <a:lumOff val="80000"/>
                  </a:schemeClr>
                </a:solidFill>
              </a:rPr>
              <a:t>For this class, we will not cover “Take Data from an outside source”.</a:t>
            </a:r>
          </a:p>
          <a:p>
            <a:pPr marL="0" indent="0">
              <a:buNone/>
            </a:pPr>
            <a:endParaRPr lang="en-US" sz="1800" dirty="0">
              <a:solidFill>
                <a:schemeClr val="accent2">
                  <a:lumMod val="20000"/>
                  <a:lumOff val="80000"/>
                </a:schemeClr>
              </a:solidFill>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10</a:t>
            </a:fld>
            <a:endParaRPr lang="en-US"/>
          </a:p>
        </p:txBody>
      </p:sp>
    </p:spTree>
    <p:extLst>
      <p:ext uri="{BB962C8B-B14F-4D97-AF65-F5344CB8AC3E}">
        <p14:creationId xmlns:p14="http://schemas.microsoft.com/office/powerpoint/2010/main" val="399904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create a Table:</a:t>
            </a:r>
          </a:p>
          <a:p>
            <a:r>
              <a:rPr lang="en-US" dirty="0" smtClean="0"/>
              <a:t>https://support.office.com/en-us/article/Quick-start-Create-an-Excel-table-33d08e18-fa0f-40fe-8af3-5683b034ec42</a:t>
            </a:r>
          </a:p>
          <a:p>
            <a:r>
              <a:rPr lang="en-US" sz="1200" b="0" i="0" kern="1200" dirty="0" smtClean="0">
                <a:solidFill>
                  <a:schemeClr val="tx1"/>
                </a:solidFill>
                <a:effectLst/>
                <a:latin typeface="+mn-lt"/>
                <a:ea typeface="+mn-ea"/>
                <a:cs typeface="+mn-cs"/>
              </a:rPr>
              <a:t>Tables provide easy filtering, in addition to calculated columns and total rows, which make calculations simple.</a:t>
            </a:r>
          </a:p>
          <a:p>
            <a:pPr fontAlgn="t"/>
            <a:r>
              <a:rPr lang="en-US" sz="1200" kern="1200" dirty="0" smtClean="0">
                <a:solidFill>
                  <a:schemeClr val="tx1"/>
                </a:solidFill>
                <a:effectLst/>
                <a:latin typeface="+mn-lt"/>
                <a:ea typeface="+mn-ea"/>
                <a:cs typeface="+mn-cs"/>
              </a:rPr>
              <a:t>On a worksheet, select the range of cells that you want to include in the table. The cells can be empty or can contain data.</a:t>
            </a:r>
          </a:p>
          <a:p>
            <a:pPr fontAlgn="t"/>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Styles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Format as Table</a:t>
            </a:r>
            <a:r>
              <a:rPr lang="en-US" sz="1200" kern="1200" dirty="0" smtClean="0">
                <a:solidFill>
                  <a:schemeClr val="tx1"/>
                </a:solidFill>
                <a:effectLst/>
                <a:latin typeface="+mn-lt"/>
                <a:ea typeface="+mn-ea"/>
                <a:cs typeface="+mn-cs"/>
              </a:rPr>
              <a:t>, and then click the table style that you want.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Benefits of using a Table</a:t>
            </a:r>
            <a:r>
              <a:rPr lang="en-US" sz="1200" kern="1200" baseline="0" dirty="0" smtClean="0">
                <a:solidFill>
                  <a:schemeClr val="tx1"/>
                </a:solidFill>
                <a:effectLst/>
                <a:latin typeface="+mn-lt"/>
                <a:ea typeface="+mn-ea"/>
                <a:cs typeface="+mn-cs"/>
              </a:rPr>
              <a:t> over selecting data:</a:t>
            </a:r>
          </a:p>
          <a:p>
            <a:r>
              <a:rPr lang="en-US" sz="1200" kern="1200" baseline="0" dirty="0" smtClean="0">
                <a:solidFill>
                  <a:schemeClr val="tx1"/>
                </a:solidFill>
                <a:effectLst/>
                <a:latin typeface="+mn-lt"/>
                <a:ea typeface="+mn-ea"/>
                <a:cs typeface="+mn-cs"/>
              </a:rPr>
              <a:t>If you add rows to a table, the next time </a:t>
            </a:r>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11</a:t>
            </a:fld>
            <a:endParaRPr lang="en-US"/>
          </a:p>
        </p:txBody>
      </p:sp>
    </p:spTree>
    <p:extLst>
      <p:ext uri="{BB962C8B-B14F-4D97-AF65-F5344CB8AC3E}">
        <p14:creationId xmlns:p14="http://schemas.microsoft.com/office/powerpoint/2010/main" val="344015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create a Table:</a:t>
            </a:r>
          </a:p>
          <a:p>
            <a:r>
              <a:rPr lang="en-US" dirty="0" smtClean="0"/>
              <a:t>https://support.office.com/en-us/article/Quick-start-Create-an-Excel-table-33d08e18-fa0f-40fe-8af3-5683b034ec42</a:t>
            </a:r>
          </a:p>
          <a:p>
            <a:r>
              <a:rPr lang="en-US" sz="1200" b="0" i="0" kern="1200" dirty="0" smtClean="0">
                <a:solidFill>
                  <a:schemeClr val="tx1"/>
                </a:solidFill>
                <a:effectLst/>
                <a:latin typeface="+mn-lt"/>
                <a:ea typeface="+mn-ea"/>
                <a:cs typeface="+mn-cs"/>
              </a:rPr>
              <a:t>Tables provide easy filtering, in addition to calculated columns and total rows, which make calculations simple.</a:t>
            </a:r>
          </a:p>
          <a:p>
            <a:pPr fontAlgn="t"/>
            <a:r>
              <a:rPr lang="en-US" sz="1200" kern="1200" dirty="0" smtClean="0">
                <a:solidFill>
                  <a:schemeClr val="tx1"/>
                </a:solidFill>
                <a:effectLst/>
                <a:latin typeface="+mn-lt"/>
                <a:ea typeface="+mn-ea"/>
                <a:cs typeface="+mn-cs"/>
              </a:rPr>
              <a:t>On a worksheet, select the range of cells that you want to include in the table. The cells can be empty or can contain data.</a:t>
            </a:r>
          </a:p>
          <a:p>
            <a:pPr fontAlgn="t"/>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Styles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Format as Table</a:t>
            </a:r>
            <a:r>
              <a:rPr lang="en-US" sz="1200" kern="1200" dirty="0" smtClean="0">
                <a:solidFill>
                  <a:schemeClr val="tx1"/>
                </a:solidFill>
                <a:effectLst/>
                <a:latin typeface="+mn-lt"/>
                <a:ea typeface="+mn-ea"/>
                <a:cs typeface="+mn-cs"/>
              </a:rPr>
              <a:t>, and then click the table style that you want.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Benefits of using a Table</a:t>
            </a:r>
            <a:r>
              <a:rPr lang="en-US" sz="1200" kern="1200" baseline="0" dirty="0" smtClean="0">
                <a:solidFill>
                  <a:schemeClr val="tx1"/>
                </a:solidFill>
                <a:effectLst/>
                <a:latin typeface="+mn-lt"/>
                <a:ea typeface="+mn-ea"/>
                <a:cs typeface="+mn-cs"/>
              </a:rPr>
              <a:t> over selecting data:</a:t>
            </a:r>
          </a:p>
          <a:p>
            <a:r>
              <a:rPr lang="en-US" sz="1200" kern="1200" baseline="0" dirty="0" smtClean="0">
                <a:solidFill>
                  <a:schemeClr val="tx1"/>
                </a:solidFill>
                <a:effectLst/>
                <a:latin typeface="+mn-lt"/>
                <a:ea typeface="+mn-ea"/>
                <a:cs typeface="+mn-cs"/>
              </a:rPr>
              <a:t>If you add rows to a table, the next time </a:t>
            </a:r>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12</a:t>
            </a:fld>
            <a:endParaRPr lang="en-US"/>
          </a:p>
        </p:txBody>
      </p:sp>
    </p:spTree>
    <p:extLst>
      <p:ext uri="{BB962C8B-B14F-4D97-AF65-F5344CB8AC3E}">
        <p14:creationId xmlns:p14="http://schemas.microsoft.com/office/powerpoint/2010/main" val="1316035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create a Table:</a:t>
            </a:r>
          </a:p>
          <a:p>
            <a:r>
              <a:rPr lang="en-US" dirty="0" smtClean="0"/>
              <a:t>https://support.office.com/en-us/article/Quick-start-Create-an-Excel-table-33d08e18-fa0f-40fe-8af3-5683b034ec42</a:t>
            </a:r>
          </a:p>
          <a:p>
            <a:r>
              <a:rPr lang="en-US" sz="1200" b="0" i="0" kern="1200" dirty="0" smtClean="0">
                <a:solidFill>
                  <a:schemeClr val="tx1"/>
                </a:solidFill>
                <a:effectLst/>
                <a:latin typeface="+mn-lt"/>
                <a:ea typeface="+mn-ea"/>
                <a:cs typeface="+mn-cs"/>
              </a:rPr>
              <a:t>Tables provide easy filtering, in addition to calculated columns and total rows, which make calculations simple.</a:t>
            </a:r>
          </a:p>
          <a:p>
            <a:pPr fontAlgn="t"/>
            <a:r>
              <a:rPr lang="en-US" sz="1200" kern="1200" dirty="0" smtClean="0">
                <a:solidFill>
                  <a:schemeClr val="tx1"/>
                </a:solidFill>
                <a:effectLst/>
                <a:latin typeface="+mn-lt"/>
                <a:ea typeface="+mn-ea"/>
                <a:cs typeface="+mn-cs"/>
              </a:rPr>
              <a:t>On a worksheet, select the range of cells that you want to include in the table. The cells can be empty or can contain data.</a:t>
            </a:r>
          </a:p>
          <a:p>
            <a:pPr fontAlgn="t"/>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Styles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Format as Table</a:t>
            </a:r>
            <a:r>
              <a:rPr lang="en-US" sz="1200" kern="1200" dirty="0" smtClean="0">
                <a:solidFill>
                  <a:schemeClr val="tx1"/>
                </a:solidFill>
                <a:effectLst/>
                <a:latin typeface="+mn-lt"/>
                <a:ea typeface="+mn-ea"/>
                <a:cs typeface="+mn-cs"/>
              </a:rPr>
              <a:t>, and then click the table style that you want.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Benefits of using a Table</a:t>
            </a:r>
            <a:r>
              <a:rPr lang="en-US" sz="1200" kern="1200" baseline="0" dirty="0" smtClean="0">
                <a:solidFill>
                  <a:schemeClr val="tx1"/>
                </a:solidFill>
                <a:effectLst/>
                <a:latin typeface="+mn-lt"/>
                <a:ea typeface="+mn-ea"/>
                <a:cs typeface="+mn-cs"/>
              </a:rPr>
              <a:t> over selecting data:</a:t>
            </a:r>
          </a:p>
          <a:p>
            <a:r>
              <a:rPr lang="en-US" sz="1200" kern="1200" baseline="0" dirty="0" smtClean="0">
                <a:solidFill>
                  <a:schemeClr val="tx1"/>
                </a:solidFill>
                <a:effectLst/>
                <a:latin typeface="+mn-lt"/>
                <a:ea typeface="+mn-ea"/>
                <a:cs typeface="+mn-cs"/>
              </a:rPr>
              <a:t>If you add rows to a table, the next time </a:t>
            </a:r>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13</a:t>
            </a:fld>
            <a:endParaRPr lang="en-US"/>
          </a:p>
        </p:txBody>
      </p:sp>
    </p:spTree>
    <p:extLst>
      <p:ext uri="{BB962C8B-B14F-4D97-AF65-F5344CB8AC3E}">
        <p14:creationId xmlns:p14="http://schemas.microsoft.com/office/powerpoint/2010/main" val="3423986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Cache</a:t>
            </a:r>
            <a:r>
              <a:rPr lang="en-US" sz="1200" b="1" i="0" kern="1200" baseline="0" dirty="0" smtClean="0">
                <a:solidFill>
                  <a:schemeClr val="tx1"/>
                </a:solidFill>
                <a:effectLst/>
                <a:latin typeface="+mn-lt"/>
                <a:ea typeface="+mn-ea"/>
                <a:cs typeface="+mn-cs"/>
              </a:rPr>
              <a:t> (definition):</a:t>
            </a:r>
          </a:p>
          <a:p>
            <a:pPr marL="228600" indent="-228600">
              <a:buAutoNum type="arabicParenBoth"/>
            </a:pPr>
            <a:r>
              <a:rPr lang="en-US" sz="1200" b="0" i="0" kern="1200" dirty="0" smtClean="0">
                <a:solidFill>
                  <a:schemeClr val="tx1"/>
                </a:solidFill>
                <a:effectLst/>
                <a:latin typeface="+mn-lt"/>
                <a:ea typeface="+mn-ea"/>
                <a:cs typeface="+mn-cs"/>
              </a:rPr>
              <a:t>To store data locally in order to speed up subsequent retrievals. Pronounced "cash." </a:t>
            </a:r>
          </a:p>
          <a:p>
            <a:pPr marL="228600" indent="-228600">
              <a:buAutoNum type="arabicParenBoth"/>
            </a:pPr>
            <a:r>
              <a:rPr lang="en-US" sz="1200" b="0" i="0" kern="1200" dirty="0" smtClean="0">
                <a:solidFill>
                  <a:schemeClr val="tx1"/>
                </a:solidFill>
                <a:effectLst/>
                <a:latin typeface="+mn-lt"/>
                <a:ea typeface="+mn-ea"/>
                <a:cs typeface="+mn-cs"/>
              </a:rPr>
              <a:t>Reserved areas of memory in every </a:t>
            </a:r>
            <a:r>
              <a:rPr lang="en-US" sz="1200" b="1" i="0" kern="1200" dirty="0" smtClean="0">
                <a:solidFill>
                  <a:schemeClr val="tx1"/>
                </a:solidFill>
                <a:effectLst/>
                <a:latin typeface="+mn-lt"/>
                <a:ea typeface="+mn-ea"/>
                <a:cs typeface="+mn-cs"/>
              </a:rPr>
              <a:t>computer</a:t>
            </a:r>
            <a:r>
              <a:rPr lang="en-US" sz="1200" b="0" i="0" kern="1200" dirty="0" smtClean="0">
                <a:solidFill>
                  <a:schemeClr val="tx1"/>
                </a:solidFill>
                <a:effectLst/>
                <a:latin typeface="+mn-lt"/>
                <a:ea typeface="+mn-ea"/>
                <a:cs typeface="+mn-cs"/>
              </a:rPr>
              <a:t> that are used to speed up instruction execution, data retrieval and data updating.</a:t>
            </a:r>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File limits:</a:t>
            </a:r>
          </a:p>
          <a:p>
            <a:pPr fontAlgn="t"/>
            <a:r>
              <a:rPr lang="en-US" sz="1200" kern="1200" dirty="0" smtClean="0">
                <a:solidFill>
                  <a:schemeClr val="tx1"/>
                </a:solidFill>
                <a:effectLst/>
                <a:latin typeface="+mn-lt"/>
                <a:ea typeface="+mn-ea"/>
                <a:cs typeface="+mn-cs"/>
              </a:rPr>
              <a:t>Open workbooks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Limited by available memory and system resources</a:t>
            </a:r>
          </a:p>
          <a:p>
            <a:pPr fontAlgn="t"/>
            <a:r>
              <a:rPr lang="en-US" sz="1200" kern="1200" dirty="0" smtClean="0">
                <a:solidFill>
                  <a:schemeClr val="tx1"/>
                </a:solidFill>
                <a:effectLst/>
                <a:latin typeface="+mn-lt"/>
                <a:ea typeface="+mn-ea"/>
                <a:cs typeface="+mn-cs"/>
              </a:rPr>
              <a:t>Worksheet size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1,048,576 rows by 16,384 columns</a:t>
            </a: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Pivot Tables Behind the Scenes</a:t>
            </a:r>
          </a:p>
          <a:p>
            <a:r>
              <a:rPr lang="en-US" sz="1200" b="0" i="0" kern="1200" dirty="0" smtClean="0">
                <a:solidFill>
                  <a:schemeClr val="tx1"/>
                </a:solidFill>
                <a:effectLst/>
                <a:latin typeface="+mn-lt"/>
                <a:ea typeface="+mn-ea"/>
                <a:cs typeface="+mn-cs"/>
              </a:rPr>
              <a:t>It’s important to know that pivot tables come with a few file space and memory implications for your system. To get an idea of what this means, let’s look at what happens behind the scenes when you create a pivot table.</a:t>
            </a:r>
          </a:p>
          <a:p>
            <a:r>
              <a:rPr lang="en-US" sz="1200" b="0" i="0" kern="1200" dirty="0" smtClean="0">
                <a:solidFill>
                  <a:schemeClr val="tx1"/>
                </a:solidFill>
                <a:effectLst/>
                <a:latin typeface="+mn-lt"/>
                <a:ea typeface="+mn-ea"/>
                <a:cs typeface="+mn-cs"/>
              </a:rPr>
              <a:t>When you initiate the creation of a pivot table report, Excel takes a snapshot of your data set and stores it in a </a:t>
            </a:r>
            <a:r>
              <a:rPr lang="en-US" sz="1200" b="0" i="1" kern="1200" dirty="0" smtClean="0">
                <a:solidFill>
                  <a:schemeClr val="tx1"/>
                </a:solidFill>
                <a:effectLst/>
                <a:latin typeface="+mn-lt"/>
                <a:ea typeface="+mn-ea"/>
                <a:cs typeface="+mn-cs"/>
              </a:rPr>
              <a:t>pivot cache</a:t>
            </a:r>
            <a:r>
              <a:rPr lang="en-US" sz="1200" b="0" i="0" kern="1200" dirty="0" smtClean="0">
                <a:solidFill>
                  <a:schemeClr val="tx1"/>
                </a:solidFill>
                <a:effectLst/>
                <a:latin typeface="+mn-lt"/>
                <a:ea typeface="+mn-ea"/>
                <a:cs typeface="+mn-cs"/>
              </a:rPr>
              <a:t>, which is a special memory subsystem where your data source is duplicated for quick access. Although the pivot cache is not a physical object you can see, you can think of it as a container that stores a snapshot of the data source.</a:t>
            </a:r>
          </a:p>
          <a:p>
            <a:r>
              <a:rPr lang="en-US" sz="1200" b="1" i="0" kern="1200" dirty="0" smtClean="0">
                <a:solidFill>
                  <a:schemeClr val="tx1"/>
                </a:solidFill>
                <a:effectLst/>
                <a:latin typeface="+mn-lt"/>
                <a:ea typeface="+mn-ea"/>
                <a:cs typeface="+mn-cs"/>
              </a:rPr>
              <a:t>Caution</a:t>
            </a:r>
          </a:p>
          <a:p>
            <a:r>
              <a:rPr lang="en-US" sz="1200" b="0" i="0" kern="1200" dirty="0" smtClean="0">
                <a:solidFill>
                  <a:schemeClr val="tx1"/>
                </a:solidFill>
                <a:effectLst/>
                <a:latin typeface="+mn-lt"/>
                <a:ea typeface="+mn-ea"/>
                <a:cs typeface="+mn-cs"/>
              </a:rPr>
              <a:t>Any changes you make to your data source are not picked up by your pivot table report until you take another snapshot of the data source or “refresh” the </a:t>
            </a:r>
            <a:r>
              <a:rPr lang="en-US" sz="1200" b="0" i="0" kern="1200" dirty="0" err="1" smtClean="0">
                <a:solidFill>
                  <a:schemeClr val="tx1"/>
                </a:solidFill>
                <a:effectLst/>
                <a:latin typeface="+mn-lt"/>
                <a:ea typeface="+mn-ea"/>
                <a:cs typeface="+mn-cs"/>
              </a:rPr>
              <a:t>pivotcache</a:t>
            </a:r>
            <a:r>
              <a:rPr lang="en-US" sz="1200" b="0" i="0" kern="1200" dirty="0" smtClean="0">
                <a:solidFill>
                  <a:schemeClr val="tx1"/>
                </a:solidFill>
                <a:effectLst/>
                <a:latin typeface="+mn-lt"/>
                <a:ea typeface="+mn-ea"/>
                <a:cs typeface="+mn-cs"/>
              </a:rPr>
              <a:t>. Refreshing is easy: Simply right-click the pivot table and click Refresh Data. You can also click the large Refresh button on the Options tab.</a:t>
            </a:r>
          </a:p>
          <a:p>
            <a:r>
              <a:rPr lang="en-US" sz="1200" b="0" i="0" kern="1200" dirty="0" smtClean="0">
                <a:solidFill>
                  <a:schemeClr val="tx1"/>
                </a:solidFill>
                <a:effectLst/>
                <a:latin typeface="+mn-lt"/>
                <a:ea typeface="+mn-ea"/>
                <a:cs typeface="+mn-cs"/>
              </a:rPr>
              <a:t>The benefit of working against the pivot cache and not your original data source is optimization. Any changes you make to the pivot table report, such as rearranging fields, adding new fields, or hiding items, are made rapidly and with minimal overhead.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14</a:t>
            </a:fld>
            <a:endParaRPr lang="en-US"/>
          </a:p>
        </p:txBody>
      </p:sp>
    </p:spTree>
    <p:extLst>
      <p:ext uri="{BB962C8B-B14F-4D97-AF65-F5344CB8AC3E}">
        <p14:creationId xmlns:p14="http://schemas.microsoft.com/office/powerpoint/2010/main" val="2067560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Cache</a:t>
            </a:r>
            <a:r>
              <a:rPr lang="en-US" sz="1200" b="1" i="0" kern="1200" baseline="0" dirty="0" smtClean="0">
                <a:solidFill>
                  <a:schemeClr val="tx1"/>
                </a:solidFill>
                <a:effectLst/>
                <a:latin typeface="+mn-lt"/>
                <a:ea typeface="+mn-ea"/>
                <a:cs typeface="+mn-cs"/>
              </a:rPr>
              <a:t> (definition):</a:t>
            </a:r>
          </a:p>
          <a:p>
            <a:pPr marL="228600" indent="-228600">
              <a:buAutoNum type="arabicParenBoth"/>
            </a:pPr>
            <a:r>
              <a:rPr lang="en-US" sz="1200" b="0" i="0" kern="1200" dirty="0" smtClean="0">
                <a:solidFill>
                  <a:schemeClr val="tx1"/>
                </a:solidFill>
                <a:effectLst/>
                <a:latin typeface="+mn-lt"/>
                <a:ea typeface="+mn-ea"/>
                <a:cs typeface="+mn-cs"/>
              </a:rPr>
              <a:t>To store data locally in order to speed up subsequent retrievals. Pronounced "cash." </a:t>
            </a:r>
          </a:p>
          <a:p>
            <a:pPr marL="228600" indent="-228600">
              <a:buAutoNum type="arabicParenBoth"/>
            </a:pPr>
            <a:r>
              <a:rPr lang="en-US" sz="1200" b="0" i="0" kern="1200" dirty="0" smtClean="0">
                <a:solidFill>
                  <a:schemeClr val="tx1"/>
                </a:solidFill>
                <a:effectLst/>
                <a:latin typeface="+mn-lt"/>
                <a:ea typeface="+mn-ea"/>
                <a:cs typeface="+mn-cs"/>
              </a:rPr>
              <a:t>Reserved areas of memory in every </a:t>
            </a:r>
            <a:r>
              <a:rPr lang="en-US" sz="1200" b="1" i="0" kern="1200" dirty="0" smtClean="0">
                <a:solidFill>
                  <a:schemeClr val="tx1"/>
                </a:solidFill>
                <a:effectLst/>
                <a:latin typeface="+mn-lt"/>
                <a:ea typeface="+mn-ea"/>
                <a:cs typeface="+mn-cs"/>
              </a:rPr>
              <a:t>computer</a:t>
            </a:r>
            <a:r>
              <a:rPr lang="en-US" sz="1200" b="0" i="0" kern="1200" dirty="0" smtClean="0">
                <a:solidFill>
                  <a:schemeClr val="tx1"/>
                </a:solidFill>
                <a:effectLst/>
                <a:latin typeface="+mn-lt"/>
                <a:ea typeface="+mn-ea"/>
                <a:cs typeface="+mn-cs"/>
              </a:rPr>
              <a:t> that are used to speed up instruction execution, data retrieval and data updating.</a:t>
            </a:r>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File limits:</a:t>
            </a:r>
          </a:p>
          <a:p>
            <a:pPr fontAlgn="t"/>
            <a:r>
              <a:rPr lang="en-US" sz="1200" kern="1200" dirty="0" smtClean="0">
                <a:solidFill>
                  <a:schemeClr val="tx1"/>
                </a:solidFill>
                <a:effectLst/>
                <a:latin typeface="+mn-lt"/>
                <a:ea typeface="+mn-ea"/>
                <a:cs typeface="+mn-cs"/>
              </a:rPr>
              <a:t>Open workbooks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Limited by available memory and system resources</a:t>
            </a:r>
          </a:p>
          <a:p>
            <a:pPr fontAlgn="t"/>
            <a:r>
              <a:rPr lang="en-US" sz="1200" kern="1200" dirty="0" smtClean="0">
                <a:solidFill>
                  <a:schemeClr val="tx1"/>
                </a:solidFill>
                <a:effectLst/>
                <a:latin typeface="+mn-lt"/>
                <a:ea typeface="+mn-ea"/>
                <a:cs typeface="+mn-cs"/>
              </a:rPr>
              <a:t>Worksheet size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1,048,576 rows by 16,384 columns</a:t>
            </a: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Pivot Tables Behind the Scenes</a:t>
            </a:r>
          </a:p>
          <a:p>
            <a:r>
              <a:rPr lang="en-US" sz="1200" b="0" i="0" kern="1200" dirty="0" smtClean="0">
                <a:solidFill>
                  <a:schemeClr val="tx1"/>
                </a:solidFill>
                <a:effectLst/>
                <a:latin typeface="+mn-lt"/>
                <a:ea typeface="+mn-ea"/>
                <a:cs typeface="+mn-cs"/>
              </a:rPr>
              <a:t>It’s important to know that pivot tables come with a few file space and memory implications for your system. To get an idea of what this means, let’s look at what happens behind the scenes when you create a pivot table.</a:t>
            </a:r>
          </a:p>
          <a:p>
            <a:r>
              <a:rPr lang="en-US" sz="1200" b="0" i="0" kern="1200" dirty="0" smtClean="0">
                <a:solidFill>
                  <a:schemeClr val="tx1"/>
                </a:solidFill>
                <a:effectLst/>
                <a:latin typeface="+mn-lt"/>
                <a:ea typeface="+mn-ea"/>
                <a:cs typeface="+mn-cs"/>
              </a:rPr>
              <a:t>When you initiate the creation of a pivot table report, Excel takes a snapshot of your data set and stores it in a </a:t>
            </a:r>
            <a:r>
              <a:rPr lang="en-US" sz="1200" b="0" i="1" kern="1200" dirty="0" smtClean="0">
                <a:solidFill>
                  <a:schemeClr val="tx1"/>
                </a:solidFill>
                <a:effectLst/>
                <a:latin typeface="+mn-lt"/>
                <a:ea typeface="+mn-ea"/>
                <a:cs typeface="+mn-cs"/>
              </a:rPr>
              <a:t>pivot cache</a:t>
            </a:r>
            <a:r>
              <a:rPr lang="en-US" sz="1200" b="0" i="0" kern="1200" dirty="0" smtClean="0">
                <a:solidFill>
                  <a:schemeClr val="tx1"/>
                </a:solidFill>
                <a:effectLst/>
                <a:latin typeface="+mn-lt"/>
                <a:ea typeface="+mn-ea"/>
                <a:cs typeface="+mn-cs"/>
              </a:rPr>
              <a:t>, which is a special memory subsystem where your data source is duplicated for quick access. Although the pivot cache is not a physical object you can see, you can think of it as a container that stores a snapshot of the data source.</a:t>
            </a:r>
          </a:p>
          <a:p>
            <a:r>
              <a:rPr lang="en-US" sz="1200" b="1" i="0" kern="1200" dirty="0" smtClean="0">
                <a:solidFill>
                  <a:schemeClr val="tx1"/>
                </a:solidFill>
                <a:effectLst/>
                <a:latin typeface="+mn-lt"/>
                <a:ea typeface="+mn-ea"/>
                <a:cs typeface="+mn-cs"/>
              </a:rPr>
              <a:t>Caution</a:t>
            </a:r>
          </a:p>
          <a:p>
            <a:r>
              <a:rPr lang="en-US" sz="1200" b="0" i="0" kern="1200" dirty="0" smtClean="0">
                <a:solidFill>
                  <a:schemeClr val="tx1"/>
                </a:solidFill>
                <a:effectLst/>
                <a:latin typeface="+mn-lt"/>
                <a:ea typeface="+mn-ea"/>
                <a:cs typeface="+mn-cs"/>
              </a:rPr>
              <a:t>Any changes you make to your data source are not picked up by your pivot table report until you take another snapshot of the data source or “refresh” the </a:t>
            </a:r>
            <a:r>
              <a:rPr lang="en-US" sz="1200" b="0" i="0" kern="1200" dirty="0" err="1" smtClean="0">
                <a:solidFill>
                  <a:schemeClr val="tx1"/>
                </a:solidFill>
                <a:effectLst/>
                <a:latin typeface="+mn-lt"/>
                <a:ea typeface="+mn-ea"/>
                <a:cs typeface="+mn-cs"/>
              </a:rPr>
              <a:t>pivotcache</a:t>
            </a:r>
            <a:r>
              <a:rPr lang="en-US" sz="1200" b="0" i="0" kern="1200" dirty="0" smtClean="0">
                <a:solidFill>
                  <a:schemeClr val="tx1"/>
                </a:solidFill>
                <a:effectLst/>
                <a:latin typeface="+mn-lt"/>
                <a:ea typeface="+mn-ea"/>
                <a:cs typeface="+mn-cs"/>
              </a:rPr>
              <a:t>. Refreshing is easy: Simply right-click the pivot table and click Refresh Data. You can also click the large Refresh button on the Options tab.</a:t>
            </a:r>
          </a:p>
          <a:p>
            <a:r>
              <a:rPr lang="en-US" sz="1200" b="0" i="0" kern="1200" dirty="0" smtClean="0">
                <a:solidFill>
                  <a:schemeClr val="tx1"/>
                </a:solidFill>
                <a:effectLst/>
                <a:latin typeface="+mn-lt"/>
                <a:ea typeface="+mn-ea"/>
                <a:cs typeface="+mn-cs"/>
              </a:rPr>
              <a:t>The benefit of working against the pivot cache and not your original data source is optimization. Any changes you make to the pivot table report, such as rearranging fields, adding new fields, or hiding items, are made rapidly and with minimal overhead.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15</a:t>
            </a:fld>
            <a:endParaRPr lang="en-US"/>
          </a:p>
        </p:txBody>
      </p:sp>
    </p:spTree>
    <p:extLst>
      <p:ext uri="{BB962C8B-B14F-4D97-AF65-F5344CB8AC3E}">
        <p14:creationId xmlns:p14="http://schemas.microsoft.com/office/powerpoint/2010/main" val="3153941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Pivot Tables Behind the Scenes</a:t>
            </a:r>
          </a:p>
          <a:p>
            <a:r>
              <a:rPr lang="en-US" sz="1200" b="0" i="0" kern="1200" dirty="0" smtClean="0">
                <a:solidFill>
                  <a:schemeClr val="tx1"/>
                </a:solidFill>
                <a:effectLst/>
                <a:latin typeface="+mn-lt"/>
                <a:ea typeface="+mn-ea"/>
                <a:cs typeface="+mn-cs"/>
              </a:rPr>
              <a:t>It’s important to know that pivot tables come with a few file space and memory implications for your system. To get an idea of what this means, let’s look at what happens behind the scenes when you create a pivot table.</a:t>
            </a:r>
          </a:p>
          <a:p>
            <a:r>
              <a:rPr lang="en-US" sz="1200" b="0" i="0" kern="1200" dirty="0" smtClean="0">
                <a:solidFill>
                  <a:schemeClr val="tx1"/>
                </a:solidFill>
                <a:effectLst/>
                <a:latin typeface="+mn-lt"/>
                <a:ea typeface="+mn-ea"/>
                <a:cs typeface="+mn-cs"/>
              </a:rPr>
              <a:t>When you initiate the creation of a pivot table report, Excel takes a snapshot of your data set and stores it in a </a:t>
            </a:r>
            <a:r>
              <a:rPr lang="en-US" sz="1200" b="0" i="1" kern="1200" dirty="0" smtClean="0">
                <a:solidFill>
                  <a:schemeClr val="tx1"/>
                </a:solidFill>
                <a:effectLst/>
                <a:latin typeface="+mn-lt"/>
                <a:ea typeface="+mn-ea"/>
                <a:cs typeface="+mn-cs"/>
              </a:rPr>
              <a:t>pivot cache</a:t>
            </a:r>
            <a:r>
              <a:rPr lang="en-US" sz="1200" b="0" i="0" kern="1200" dirty="0" smtClean="0">
                <a:solidFill>
                  <a:schemeClr val="tx1"/>
                </a:solidFill>
                <a:effectLst/>
                <a:latin typeface="+mn-lt"/>
                <a:ea typeface="+mn-ea"/>
                <a:cs typeface="+mn-cs"/>
              </a:rPr>
              <a:t>, which is a special memory subsystem where your data source is duplicated for quick access. Although the pivot cache is not a physical object you can see, you can think of it as a container that stores a snapshot of the data source.</a:t>
            </a:r>
          </a:p>
          <a:p>
            <a:r>
              <a:rPr lang="en-US" sz="1200" b="1" i="0" kern="1200" dirty="0" smtClean="0">
                <a:solidFill>
                  <a:schemeClr val="tx1"/>
                </a:solidFill>
                <a:effectLst/>
                <a:latin typeface="+mn-lt"/>
                <a:ea typeface="+mn-ea"/>
                <a:cs typeface="+mn-cs"/>
              </a:rPr>
              <a:t>Caution</a:t>
            </a:r>
          </a:p>
          <a:p>
            <a:r>
              <a:rPr lang="en-US" sz="1200" b="0" i="0" kern="1200" dirty="0" smtClean="0">
                <a:solidFill>
                  <a:schemeClr val="tx1"/>
                </a:solidFill>
                <a:effectLst/>
                <a:latin typeface="+mn-lt"/>
                <a:ea typeface="+mn-ea"/>
                <a:cs typeface="+mn-cs"/>
              </a:rPr>
              <a:t>Any changes you make to your data source are not picked up by your pivot table report until you take another snapshot of the data source or “refresh” the </a:t>
            </a:r>
            <a:r>
              <a:rPr lang="en-US" sz="1200" b="0" i="0" kern="1200" dirty="0" err="1" smtClean="0">
                <a:solidFill>
                  <a:schemeClr val="tx1"/>
                </a:solidFill>
                <a:effectLst/>
                <a:latin typeface="+mn-lt"/>
                <a:ea typeface="+mn-ea"/>
                <a:cs typeface="+mn-cs"/>
              </a:rPr>
              <a:t>pivotcache</a:t>
            </a:r>
            <a:r>
              <a:rPr lang="en-US" sz="1200" b="0" i="0" kern="1200" dirty="0" smtClean="0">
                <a:solidFill>
                  <a:schemeClr val="tx1"/>
                </a:solidFill>
                <a:effectLst/>
                <a:latin typeface="+mn-lt"/>
                <a:ea typeface="+mn-ea"/>
                <a:cs typeface="+mn-cs"/>
              </a:rPr>
              <a:t>. Refreshing is easy: Simply right-click the pivot table and click Refresh Data. You can also click the large Refresh button on the Options tab.</a:t>
            </a:r>
          </a:p>
          <a:p>
            <a:r>
              <a:rPr lang="en-US" sz="1200" b="0" i="0" kern="1200" dirty="0" smtClean="0">
                <a:solidFill>
                  <a:schemeClr val="tx1"/>
                </a:solidFill>
                <a:effectLst/>
                <a:latin typeface="+mn-lt"/>
                <a:ea typeface="+mn-ea"/>
                <a:cs typeface="+mn-cs"/>
              </a:rPr>
              <a:t>The benefit of working against the pivot cache and not your original data source is optimization. Any changes you make to the pivot table report, such as rearranging fields, adding new fields, or hiding items, are made rapidly and with minimal overhead.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16</a:t>
            </a:fld>
            <a:endParaRPr lang="en-US"/>
          </a:p>
        </p:txBody>
      </p:sp>
    </p:spTree>
    <p:extLst>
      <p:ext uri="{BB962C8B-B14F-4D97-AF65-F5344CB8AC3E}">
        <p14:creationId xmlns:p14="http://schemas.microsoft.com/office/powerpoint/2010/main" val="2918902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https://support.office.com/en-us/article/Use-a-formula-to-apply-conditional-formatting-in-Excel-2016-for-Mac-34093090-235b-4476-a7ce-1da7880c750f</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Simple</a:t>
            </a:r>
            <a:r>
              <a:rPr lang="en-US" sz="1200" b="0" i="0" kern="1200" baseline="0" dirty="0" smtClean="0">
                <a:solidFill>
                  <a:schemeClr val="tx1"/>
                </a:solidFill>
                <a:effectLst/>
                <a:latin typeface="+mn-lt"/>
                <a:ea typeface="+mn-ea"/>
                <a:cs typeface="+mn-cs"/>
              </a:rPr>
              <a:t> example of highlighting errors, using Conditional Formatting:</a:t>
            </a:r>
          </a:p>
          <a:p>
            <a:pPr marL="228600" indent="-228600">
              <a:buAutoNum type="arabicParenR"/>
            </a:pPr>
            <a:r>
              <a:rPr lang="en-US" sz="1200" b="0" i="0" kern="1200" baseline="0" dirty="0" smtClean="0">
                <a:solidFill>
                  <a:schemeClr val="tx1"/>
                </a:solidFill>
                <a:effectLst/>
                <a:latin typeface="+mn-lt"/>
                <a:ea typeface="+mn-ea"/>
                <a:cs typeface="+mn-cs"/>
              </a:rPr>
              <a:t>Select column or range of data</a:t>
            </a:r>
          </a:p>
          <a:p>
            <a:pPr marL="228600" indent="-228600">
              <a:buAutoNum type="arabicParenR"/>
            </a:pPr>
            <a:r>
              <a:rPr lang="en-US" sz="1200" b="0" i="0" kern="1200" baseline="0" dirty="0" smtClean="0">
                <a:solidFill>
                  <a:schemeClr val="tx1"/>
                </a:solidFill>
                <a:effectLst/>
                <a:latin typeface="+mn-lt"/>
                <a:ea typeface="+mn-ea"/>
                <a:cs typeface="+mn-cs"/>
              </a:rPr>
              <a:t>Click on the Home tab, and in the Styles group, click on Conditional Formatting.</a:t>
            </a:r>
          </a:p>
          <a:p>
            <a:pPr marL="228600" indent="-228600">
              <a:buAutoNum type="arabicParenR"/>
            </a:pPr>
            <a:r>
              <a:rPr lang="en-US" sz="1200" b="0" i="0" kern="1200" baseline="0" dirty="0" smtClean="0">
                <a:solidFill>
                  <a:schemeClr val="tx1"/>
                </a:solidFill>
                <a:effectLst/>
                <a:latin typeface="+mn-lt"/>
                <a:ea typeface="+mn-ea"/>
                <a:cs typeface="+mn-cs"/>
              </a:rPr>
              <a:t>Click on “Highlight Cells Rules”, and then “Less Than”, and put in .05 and choose a color.  </a:t>
            </a:r>
          </a:p>
          <a:p>
            <a:pPr marL="228600" indent="-228600">
              <a:buAutoNum type="arabicParenR"/>
            </a:pPr>
            <a:endParaRPr lang="en-US" sz="1200" b="0" i="0" kern="1200" baseline="0" dirty="0" smtClean="0">
              <a:solidFill>
                <a:schemeClr val="tx1"/>
              </a:solidFill>
              <a:effectLst/>
              <a:latin typeface="+mn-lt"/>
              <a:ea typeface="+mn-ea"/>
              <a:cs typeface="+mn-cs"/>
            </a:endParaRPr>
          </a:p>
          <a:p>
            <a:pPr marL="0" indent="0">
              <a:buNone/>
            </a:pPr>
            <a:r>
              <a:rPr lang="en-US" sz="1200" b="0" i="0" kern="1200" baseline="0" dirty="0" smtClean="0">
                <a:solidFill>
                  <a:schemeClr val="tx1"/>
                </a:solidFill>
                <a:effectLst/>
                <a:latin typeface="+mn-lt"/>
                <a:ea typeface="+mn-ea"/>
                <a:cs typeface="+mn-cs"/>
              </a:rPr>
              <a:t>This will identify blank and negative numbers.</a:t>
            </a:r>
          </a:p>
          <a:p>
            <a:pPr marL="228600" indent="-228600">
              <a:buAutoNum type="arabicParenR"/>
            </a:pP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Understanding Why One Blank Cell Causes a Count</a:t>
            </a:r>
          </a:p>
          <a:p>
            <a:r>
              <a:rPr lang="en-US" sz="1200" b="0" i="0" kern="1200" dirty="0" smtClean="0">
                <a:solidFill>
                  <a:schemeClr val="tx1"/>
                </a:solidFill>
                <a:effectLst/>
                <a:latin typeface="+mn-lt"/>
                <a:ea typeface="+mn-ea"/>
                <a:cs typeface="+mn-cs"/>
              </a:rPr>
              <a:t>If all the cells in a column contain numeric data, Excel chooses to sum. If just one cell is either blank or contains text, Excel chooses to count.</a:t>
            </a:r>
          </a:p>
          <a:p>
            <a:r>
              <a:rPr lang="en-US" sz="1200" b="0" i="0" kern="1200" dirty="0" smtClean="0">
                <a:solidFill>
                  <a:schemeClr val="tx1"/>
                </a:solidFill>
                <a:effectLst/>
                <a:latin typeface="+mn-lt"/>
                <a:ea typeface="+mn-ea"/>
                <a:cs typeface="+mn-cs"/>
              </a:rPr>
              <a:t>In </a:t>
            </a:r>
            <a:r>
              <a:rPr lang="en-US" sz="1200" b="0" i="0" u="none" strike="noStrike" kern="1200" dirty="0" smtClean="0">
                <a:solidFill>
                  <a:schemeClr val="tx1"/>
                </a:solidFill>
                <a:effectLst/>
                <a:latin typeface="+mn-lt"/>
                <a:ea typeface="+mn-ea"/>
                <a:cs typeface="+mn-cs"/>
                <a:hlinkClick r:id="rId3"/>
              </a:rPr>
              <a:t>Figure 3.23</a:t>
            </a:r>
            <a:r>
              <a:rPr lang="en-US" sz="1200" b="0" i="0" kern="1200" dirty="0" smtClean="0">
                <a:solidFill>
                  <a:schemeClr val="tx1"/>
                </a:solidFill>
                <a:effectLst/>
                <a:latin typeface="+mn-lt"/>
                <a:ea typeface="+mn-ea"/>
                <a:cs typeface="+mn-cs"/>
              </a:rPr>
              <a:t>, the worksheet contains mostly numeric entries but has a single blank cell in G2. The one blank cell is enough to cause Excel to count the data instead of summing.</a:t>
            </a:r>
          </a:p>
          <a:p>
            <a:pPr marL="228600" indent="-228600">
              <a:buAutoNum type="arabicParenR"/>
            </a:pPr>
            <a:endParaRPr lang="en-US" sz="1200" b="0" i="0" kern="1200" dirty="0" smtClean="0">
              <a:solidFill>
                <a:schemeClr val="tx1"/>
              </a:solidFill>
              <a:effectLst/>
              <a:latin typeface="+mn-lt"/>
              <a:ea typeface="+mn-ea"/>
              <a:cs typeface="+mn-cs"/>
            </a:endParaRPr>
          </a:p>
          <a:p>
            <a:pPr marL="228600" indent="-228600">
              <a:buAutoNum type="arabicParen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17</a:t>
            </a:fld>
            <a:endParaRPr lang="en-US"/>
          </a:p>
        </p:txBody>
      </p:sp>
    </p:spTree>
    <p:extLst>
      <p:ext uri="{BB962C8B-B14F-4D97-AF65-F5344CB8AC3E}">
        <p14:creationId xmlns:p14="http://schemas.microsoft.com/office/powerpoint/2010/main" val="2261256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Ensuring That Data Is in a Tabular Layout</a:t>
            </a:r>
          </a:p>
          <a:p>
            <a:r>
              <a:rPr lang="en-US" sz="1200" b="0" i="0" kern="1200" dirty="0" smtClean="0">
                <a:solidFill>
                  <a:schemeClr val="tx1"/>
                </a:solidFill>
                <a:effectLst/>
                <a:latin typeface="+mn-lt"/>
                <a:ea typeface="+mn-ea"/>
                <a:cs typeface="+mn-cs"/>
              </a:rPr>
              <a:t>A perfect layout for the source data in a pivot table is a tabular layout. In tabular layout, there are no blank rows or columns. Every column has a heading. Every field has a value in every row. Columns do not contain repeating groups of data.</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Tabular layouts are </a:t>
            </a:r>
            <a:r>
              <a:rPr lang="en-US" sz="1200" b="0" i="1" kern="1200" dirty="0" smtClean="0">
                <a:solidFill>
                  <a:schemeClr val="tx1"/>
                </a:solidFill>
                <a:effectLst/>
                <a:latin typeface="+mn-lt"/>
                <a:ea typeface="+mn-ea"/>
                <a:cs typeface="+mn-cs"/>
              </a:rPr>
              <a:t>database centric</a:t>
            </a:r>
            <a:r>
              <a:rPr lang="en-US" sz="1200" b="0" i="0" kern="1200" dirty="0" smtClean="0">
                <a:solidFill>
                  <a:schemeClr val="tx1"/>
                </a:solidFill>
                <a:effectLst/>
                <a:latin typeface="+mn-lt"/>
                <a:ea typeface="+mn-ea"/>
                <a:cs typeface="+mn-cs"/>
              </a:rPr>
              <a:t>, meaning you would most commonly find these types of layouts in databases. These layouts are designed to store and maintain large amounts of data in a well-structured, scalable format.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 might work for a manager who demands that the column labels be split into two rows. For example, he might want the heading Gross Margin to be split, with Gross in row 1 and Margin in row 2. Because pivot tables require a unique heading one row high, your manager’s preference can be problematic. To overcome this problem, start typing your heading; for example, type </a:t>
            </a:r>
            <a:r>
              <a:rPr lang="en-US" sz="1200" b="1" i="0" kern="1200" dirty="0" smtClean="0">
                <a:solidFill>
                  <a:schemeClr val="tx1"/>
                </a:solidFill>
                <a:effectLst/>
                <a:latin typeface="+mn-lt"/>
                <a:ea typeface="+mn-ea"/>
                <a:cs typeface="+mn-cs"/>
              </a:rPr>
              <a:t>Gross</a:t>
            </a:r>
            <a:r>
              <a:rPr lang="en-US" sz="1200" b="0" i="0" kern="1200" dirty="0" smtClean="0">
                <a:solidFill>
                  <a:schemeClr val="tx1"/>
                </a:solidFill>
                <a:effectLst/>
                <a:latin typeface="+mn-lt"/>
                <a:ea typeface="+mn-ea"/>
                <a:cs typeface="+mn-cs"/>
              </a:rPr>
              <a:t>. Before leaving the cell, press </a:t>
            </a:r>
            <a:r>
              <a:rPr lang="en-US" sz="1200" b="0" i="0" kern="1200" dirty="0" err="1" smtClean="0">
                <a:solidFill>
                  <a:schemeClr val="tx1"/>
                </a:solidFill>
                <a:effectLst/>
                <a:latin typeface="+mn-lt"/>
                <a:ea typeface="+mn-ea"/>
                <a:cs typeface="+mn-cs"/>
              </a:rPr>
              <a:t>Alt+Enter</a:t>
            </a:r>
            <a:r>
              <a:rPr lang="en-US" sz="1200" b="0" i="0" kern="1200" dirty="0" smtClean="0">
                <a:solidFill>
                  <a:schemeClr val="tx1"/>
                </a:solidFill>
                <a:effectLst/>
                <a:latin typeface="+mn-lt"/>
                <a:ea typeface="+mn-ea"/>
                <a:cs typeface="+mn-cs"/>
              </a:rPr>
              <a:t> and then type </a:t>
            </a:r>
            <a:r>
              <a:rPr lang="en-US" sz="1200" b="1" i="0" kern="1200" dirty="0" smtClean="0">
                <a:solidFill>
                  <a:schemeClr val="tx1"/>
                </a:solidFill>
                <a:effectLst/>
                <a:latin typeface="+mn-lt"/>
                <a:ea typeface="+mn-ea"/>
                <a:cs typeface="+mn-cs"/>
              </a:rPr>
              <a:t>Margin</a:t>
            </a:r>
            <a:r>
              <a:rPr lang="en-US" sz="1200" b="0" i="0" kern="1200" dirty="0" smtClean="0">
                <a:solidFill>
                  <a:schemeClr val="tx1"/>
                </a:solidFill>
                <a:effectLst/>
                <a:latin typeface="+mn-lt"/>
                <a:ea typeface="+mn-ea"/>
                <a:cs typeface="+mn-cs"/>
              </a:rPr>
              <a:t>. The result is a single cell that contains two lines of data.</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18</a:t>
            </a:fld>
            <a:endParaRPr lang="en-US"/>
          </a:p>
        </p:txBody>
      </p:sp>
    </p:spTree>
    <p:extLst>
      <p:ext uri="{BB962C8B-B14F-4D97-AF65-F5344CB8AC3E}">
        <p14:creationId xmlns:p14="http://schemas.microsoft.com/office/powerpoint/2010/main" val="2003987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Ensuring That Data Is in a Tabular Layout</a:t>
            </a:r>
          </a:p>
          <a:p>
            <a:r>
              <a:rPr lang="en-US" sz="1200" b="0" i="0" kern="1200" dirty="0" smtClean="0">
                <a:solidFill>
                  <a:schemeClr val="tx1"/>
                </a:solidFill>
                <a:effectLst/>
                <a:latin typeface="+mn-lt"/>
                <a:ea typeface="+mn-ea"/>
                <a:cs typeface="+mn-cs"/>
              </a:rPr>
              <a:t>A perfect layout for the source data in a pivot table is a tabular layout. In tabular layout, there are no blank rows or columns. Every column has a heading. Every field has a value in every row. Columns do not contain repeating groups of data.</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Tabular layouts are </a:t>
            </a:r>
            <a:r>
              <a:rPr lang="en-US" sz="1200" b="0" i="1" kern="1200" dirty="0" smtClean="0">
                <a:solidFill>
                  <a:schemeClr val="tx1"/>
                </a:solidFill>
                <a:effectLst/>
                <a:latin typeface="+mn-lt"/>
                <a:ea typeface="+mn-ea"/>
                <a:cs typeface="+mn-cs"/>
              </a:rPr>
              <a:t>database centric</a:t>
            </a:r>
            <a:r>
              <a:rPr lang="en-US" sz="1200" b="0" i="0" kern="1200" dirty="0" smtClean="0">
                <a:solidFill>
                  <a:schemeClr val="tx1"/>
                </a:solidFill>
                <a:effectLst/>
                <a:latin typeface="+mn-lt"/>
                <a:ea typeface="+mn-ea"/>
                <a:cs typeface="+mn-cs"/>
              </a:rPr>
              <a:t>, meaning you would most commonly find these types of layouts in databases. These layouts are designed to store and maintain large amounts of data in a well-structured, scalable format.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 might work for a manager who demands that the column labels be split into two rows. For example, he might want the heading Gross Margin to be split, with Gross in row 1 and Margin in row 2. Because pivot tables require a unique heading one row high, your manager’s preference can be problematic. To overcome this problem, start typing your heading; for example, type </a:t>
            </a:r>
            <a:r>
              <a:rPr lang="en-US" sz="1200" b="1" i="0" kern="1200" dirty="0" smtClean="0">
                <a:solidFill>
                  <a:schemeClr val="tx1"/>
                </a:solidFill>
                <a:effectLst/>
                <a:latin typeface="+mn-lt"/>
                <a:ea typeface="+mn-ea"/>
                <a:cs typeface="+mn-cs"/>
              </a:rPr>
              <a:t>Gross</a:t>
            </a:r>
            <a:r>
              <a:rPr lang="en-US" sz="1200" b="0" i="0" kern="1200" dirty="0" smtClean="0">
                <a:solidFill>
                  <a:schemeClr val="tx1"/>
                </a:solidFill>
                <a:effectLst/>
                <a:latin typeface="+mn-lt"/>
                <a:ea typeface="+mn-ea"/>
                <a:cs typeface="+mn-cs"/>
              </a:rPr>
              <a:t>. Before leaving the cell, press </a:t>
            </a:r>
            <a:r>
              <a:rPr lang="en-US" sz="1200" b="0" i="0" kern="1200" dirty="0" err="1" smtClean="0">
                <a:solidFill>
                  <a:schemeClr val="tx1"/>
                </a:solidFill>
                <a:effectLst/>
                <a:latin typeface="+mn-lt"/>
                <a:ea typeface="+mn-ea"/>
                <a:cs typeface="+mn-cs"/>
              </a:rPr>
              <a:t>Alt+Enter</a:t>
            </a:r>
            <a:r>
              <a:rPr lang="en-US" sz="1200" b="0" i="0" kern="1200" dirty="0" smtClean="0">
                <a:solidFill>
                  <a:schemeClr val="tx1"/>
                </a:solidFill>
                <a:effectLst/>
                <a:latin typeface="+mn-lt"/>
                <a:ea typeface="+mn-ea"/>
                <a:cs typeface="+mn-cs"/>
              </a:rPr>
              <a:t> and then type </a:t>
            </a:r>
            <a:r>
              <a:rPr lang="en-US" sz="1200" b="1" i="0" kern="1200" dirty="0" smtClean="0">
                <a:solidFill>
                  <a:schemeClr val="tx1"/>
                </a:solidFill>
                <a:effectLst/>
                <a:latin typeface="+mn-lt"/>
                <a:ea typeface="+mn-ea"/>
                <a:cs typeface="+mn-cs"/>
              </a:rPr>
              <a:t>Margin</a:t>
            </a:r>
            <a:r>
              <a:rPr lang="en-US" sz="1200" b="0" i="0" kern="1200" dirty="0" smtClean="0">
                <a:solidFill>
                  <a:schemeClr val="tx1"/>
                </a:solidFill>
                <a:effectLst/>
                <a:latin typeface="+mn-lt"/>
                <a:ea typeface="+mn-ea"/>
                <a:cs typeface="+mn-cs"/>
              </a:rPr>
              <a:t>. The result is a single cell that contains two lines of data.</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19</a:t>
            </a:fld>
            <a:endParaRPr lang="en-US"/>
          </a:p>
        </p:txBody>
      </p:sp>
    </p:spTree>
    <p:extLst>
      <p:ext uri="{BB962C8B-B14F-4D97-AF65-F5344CB8AC3E}">
        <p14:creationId xmlns:p14="http://schemas.microsoft.com/office/powerpoint/2010/main" val="155834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smtClean="0"/>
              <a:t>PivotTables </a:t>
            </a:r>
            <a:r>
              <a:rPr lang="en-US" dirty="0" smtClean="0"/>
              <a:t>allow you to quickly summarize and analyze large amounts of data in lists and tables--independent of the original data layout in your spreadsheet--by dragging and dropping columns to different rows, columns, or summary positions</a:t>
            </a:r>
            <a:endParaRPr lang="en-US" sz="1800" dirty="0">
              <a:solidFill>
                <a:schemeClr val="accent2">
                  <a:lumMod val="20000"/>
                  <a:lumOff val="80000"/>
                </a:schemeClr>
              </a:solidFill>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2</a:t>
            </a:fld>
            <a:endParaRPr lang="en-US"/>
          </a:p>
        </p:txBody>
      </p:sp>
    </p:spTree>
    <p:extLst>
      <p:ext uri="{BB962C8B-B14F-4D97-AF65-F5344CB8AC3E}">
        <p14:creationId xmlns:p14="http://schemas.microsoft.com/office/powerpoint/2010/main" val="167119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All</a:t>
            </a:r>
            <a:r>
              <a:rPr lang="en-US" sz="1200" b="0" i="0" kern="1200" baseline="0" dirty="0" smtClean="0">
                <a:solidFill>
                  <a:schemeClr val="tx1"/>
                </a:solidFill>
                <a:effectLst/>
                <a:latin typeface="+mn-lt"/>
                <a:ea typeface="+mn-ea"/>
                <a:cs typeface="+mn-cs"/>
              </a:rPr>
              <a:t> – data is arranged almost like a PivotTable -  summed up by month</a:t>
            </a:r>
          </a:p>
          <a:p>
            <a:r>
              <a:rPr lang="en-US" sz="1200" b="0" i="0" kern="1200" baseline="0" dirty="0" smtClean="0">
                <a:solidFill>
                  <a:schemeClr val="tx1"/>
                </a:solidFill>
                <a:effectLst/>
                <a:latin typeface="+mn-lt"/>
                <a:ea typeface="+mn-ea"/>
                <a:cs typeface="+mn-cs"/>
              </a:rPr>
              <a:t>#1 and #2 have blank rows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#2 – if Equipment category was listed on each line.</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#3 has “North” in</a:t>
            </a:r>
            <a:r>
              <a:rPr lang="en-US" sz="1200" b="0" i="0" kern="1200" baseline="0" dirty="0" smtClean="0">
                <a:solidFill>
                  <a:schemeClr val="tx1"/>
                </a:solidFill>
                <a:effectLst/>
                <a:latin typeface="+mn-lt"/>
                <a:ea typeface="+mn-ea"/>
                <a:cs typeface="+mn-cs"/>
              </a:rPr>
              <a:t> Col A, but it might work if it said “North” in A3:A8</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20</a:t>
            </a:fld>
            <a:endParaRPr lang="en-US"/>
          </a:p>
        </p:txBody>
      </p:sp>
    </p:spTree>
    <p:extLst>
      <p:ext uri="{BB962C8B-B14F-4D97-AF65-F5344CB8AC3E}">
        <p14:creationId xmlns:p14="http://schemas.microsoft.com/office/powerpoint/2010/main" val="644745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All</a:t>
            </a:r>
            <a:r>
              <a:rPr lang="en-US" sz="1200" b="0" i="0" kern="1200" baseline="0" dirty="0" smtClean="0">
                <a:solidFill>
                  <a:schemeClr val="tx1"/>
                </a:solidFill>
                <a:effectLst/>
                <a:latin typeface="+mn-lt"/>
                <a:ea typeface="+mn-ea"/>
                <a:cs typeface="+mn-cs"/>
              </a:rPr>
              <a:t> – data is arranged almost like a PivotTable -  summed up by month</a:t>
            </a:r>
          </a:p>
          <a:p>
            <a:r>
              <a:rPr lang="en-US" sz="1200" b="0" i="0" kern="1200" baseline="0" dirty="0" smtClean="0">
                <a:solidFill>
                  <a:schemeClr val="tx1"/>
                </a:solidFill>
                <a:effectLst/>
                <a:latin typeface="+mn-lt"/>
                <a:ea typeface="+mn-ea"/>
                <a:cs typeface="+mn-cs"/>
              </a:rPr>
              <a:t>#1 and #2 have blank rows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#2 – if Equipment category was listed on each line.</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#3 has “North” in</a:t>
            </a:r>
            <a:r>
              <a:rPr lang="en-US" sz="1200" b="0" i="0" kern="1200" baseline="0" dirty="0" smtClean="0">
                <a:solidFill>
                  <a:schemeClr val="tx1"/>
                </a:solidFill>
                <a:effectLst/>
                <a:latin typeface="+mn-lt"/>
                <a:ea typeface="+mn-ea"/>
                <a:cs typeface="+mn-cs"/>
              </a:rPr>
              <a:t> Col A, but it might work if it said “North” in A3:A8</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21</a:t>
            </a:fld>
            <a:endParaRPr lang="en-US"/>
          </a:p>
        </p:txBody>
      </p:sp>
    </p:spTree>
    <p:extLst>
      <p:ext uri="{BB962C8B-B14F-4D97-AF65-F5344CB8AC3E}">
        <p14:creationId xmlns:p14="http://schemas.microsoft.com/office/powerpoint/2010/main" val="1566276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Who</a:t>
            </a:r>
            <a:r>
              <a:rPr lang="en-US" sz="1200" b="0" i="0" kern="1200" baseline="0" dirty="0" smtClean="0">
                <a:solidFill>
                  <a:schemeClr val="tx1"/>
                </a:solidFill>
                <a:effectLst/>
                <a:latin typeface="+mn-lt"/>
                <a:ea typeface="+mn-ea"/>
                <a:cs typeface="+mn-cs"/>
              </a:rPr>
              <a:t> sold the most items?</a:t>
            </a:r>
          </a:p>
          <a:p>
            <a:r>
              <a:rPr lang="en-US" sz="1200" b="0" i="0" kern="1200" baseline="0" dirty="0" smtClean="0">
                <a:solidFill>
                  <a:schemeClr val="tx1"/>
                </a:solidFill>
                <a:effectLst/>
                <a:latin typeface="+mn-lt"/>
                <a:ea typeface="+mn-ea"/>
                <a:cs typeface="+mn-cs"/>
              </a:rPr>
              <a:t>By region, which products sold the most?</a:t>
            </a:r>
          </a:p>
          <a:p>
            <a:r>
              <a:rPr lang="en-US" sz="1200" b="0" i="0" kern="1200" baseline="0" dirty="0" smtClean="0">
                <a:solidFill>
                  <a:schemeClr val="tx1"/>
                </a:solidFill>
                <a:effectLst/>
                <a:latin typeface="+mn-lt"/>
                <a:ea typeface="+mn-ea"/>
                <a:cs typeface="+mn-cs"/>
              </a:rPr>
              <a:t>By date, which salesperson sold the most items?</a:t>
            </a:r>
          </a:p>
          <a:p>
            <a:r>
              <a:rPr lang="en-US" sz="1200" b="0" i="0" kern="1200" baseline="0" dirty="0" smtClean="0">
                <a:solidFill>
                  <a:schemeClr val="tx1"/>
                </a:solidFill>
                <a:effectLst/>
                <a:latin typeface="+mn-lt"/>
                <a:ea typeface="+mn-ea"/>
                <a:cs typeface="+mn-cs"/>
              </a:rPr>
              <a:t>What is the  biggest seller by dollar amount?</a:t>
            </a:r>
          </a:p>
          <a:p>
            <a:r>
              <a:rPr lang="en-US" sz="1200" b="0" i="0" kern="1200" baseline="0" dirty="0" smtClean="0">
                <a:solidFill>
                  <a:schemeClr val="tx1"/>
                </a:solidFill>
                <a:effectLst/>
                <a:latin typeface="+mn-lt"/>
                <a:ea typeface="+mn-ea"/>
                <a:cs typeface="+mn-cs"/>
              </a:rPr>
              <a:t>Which customer uses more than one sales rep?</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22</a:t>
            </a:fld>
            <a:endParaRPr lang="en-US"/>
          </a:p>
        </p:txBody>
      </p:sp>
    </p:spTree>
    <p:extLst>
      <p:ext uri="{BB962C8B-B14F-4D97-AF65-F5344CB8AC3E}">
        <p14:creationId xmlns:p14="http://schemas.microsoft.com/office/powerpoint/2010/main" val="412974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23</a:t>
            </a:fld>
            <a:endParaRPr lang="en-US"/>
          </a:p>
        </p:txBody>
      </p:sp>
    </p:spTree>
    <p:extLst>
      <p:ext uri="{BB962C8B-B14F-4D97-AF65-F5344CB8AC3E}">
        <p14:creationId xmlns:p14="http://schemas.microsoft.com/office/powerpoint/2010/main" val="4181615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Compact form</a:t>
            </a:r>
            <a:r>
              <a:rPr lang="en-US" sz="1200" b="0" i="0" kern="1200" dirty="0" smtClean="0">
                <a:solidFill>
                  <a:schemeClr val="tx1"/>
                </a:solidFill>
                <a:effectLst/>
                <a:latin typeface="+mn-lt"/>
                <a:ea typeface="+mn-ea"/>
                <a:cs typeface="+mn-cs"/>
              </a:rPr>
              <a:t>    displays items from different row area fields in one column and uses indentation to distinguish between the items from different fields. Row labels take up less space in compact form, which leaves more room for numeric data. </a:t>
            </a:r>
            <a:r>
              <a:rPr lang="en-US" sz="1200" b="1" i="0" kern="1200" dirty="0" smtClean="0">
                <a:solidFill>
                  <a:schemeClr val="tx1"/>
                </a:solidFill>
                <a:effectLst/>
                <a:latin typeface="+mn-lt"/>
                <a:ea typeface="+mn-ea"/>
                <a:cs typeface="+mn-cs"/>
              </a:rPr>
              <a:t>Expand</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Collapse</a:t>
            </a:r>
            <a:r>
              <a:rPr lang="en-US" sz="1200" b="0" i="0" kern="1200" dirty="0" smtClean="0">
                <a:solidFill>
                  <a:schemeClr val="tx1"/>
                </a:solidFill>
                <a:effectLst/>
                <a:latin typeface="+mn-lt"/>
                <a:ea typeface="+mn-ea"/>
                <a:cs typeface="+mn-cs"/>
              </a:rPr>
              <a:t> buttons are displayed so that you can display or hide details in compact form. Compact form is saves space and makes the PivotTable report more readable and is therefore specified as the default layout form for PivotTables.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Tabular form</a:t>
            </a:r>
            <a:r>
              <a:rPr lang="en-US" sz="1200" b="0" i="0" kern="1200" dirty="0" smtClean="0">
                <a:solidFill>
                  <a:schemeClr val="tx1"/>
                </a:solidFill>
                <a:effectLst/>
                <a:latin typeface="+mn-lt"/>
                <a:ea typeface="+mn-ea"/>
                <a:cs typeface="+mn-cs"/>
              </a:rPr>
              <a:t>    displays one column per field and provides space for field headers.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Outline form</a:t>
            </a:r>
            <a:r>
              <a:rPr lang="en-US" sz="1200" b="0" i="0" kern="1200" dirty="0" smtClean="0">
                <a:solidFill>
                  <a:schemeClr val="tx1"/>
                </a:solidFill>
                <a:effectLst/>
                <a:latin typeface="+mn-lt"/>
                <a:ea typeface="+mn-ea"/>
                <a:cs typeface="+mn-cs"/>
              </a:rPr>
              <a:t>    is similar to tabular form but it can display subtotals at the top of every group because items in the next column are displayed one row below the current item.</a:t>
            </a:r>
          </a:p>
        </p:txBody>
      </p:sp>
      <p:sp>
        <p:nvSpPr>
          <p:cNvPr id="4" name="Slide Number Placeholder 3"/>
          <p:cNvSpPr>
            <a:spLocks noGrp="1"/>
          </p:cNvSpPr>
          <p:nvPr>
            <p:ph type="sldNum" sz="quarter" idx="10"/>
          </p:nvPr>
        </p:nvSpPr>
        <p:spPr/>
        <p:txBody>
          <a:bodyPr/>
          <a:lstStyle/>
          <a:p>
            <a:fld id="{E4CEDE69-2592-4C69-81DA-F8ABD4F551FA}" type="slidenum">
              <a:rPr lang="en-US" smtClean="0"/>
              <a:t>24</a:t>
            </a:fld>
            <a:endParaRPr lang="en-US"/>
          </a:p>
        </p:txBody>
      </p:sp>
    </p:spTree>
    <p:extLst>
      <p:ext uri="{BB962C8B-B14F-4D97-AF65-F5344CB8AC3E}">
        <p14:creationId xmlns:p14="http://schemas.microsoft.com/office/powerpoint/2010/main" val="1794377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Using Excel Pivot Table Top 10 Filters </a:t>
            </a:r>
          </a:p>
          <a:p>
            <a:r>
              <a:rPr lang="en-US" sz="1200" b="0" i="0" kern="1200" dirty="0" smtClean="0">
                <a:solidFill>
                  <a:schemeClr val="tx1"/>
                </a:solidFill>
                <a:effectLst/>
                <a:latin typeface="+mn-lt"/>
                <a:ea typeface="+mn-ea"/>
                <a:cs typeface="+mn-cs"/>
              </a:rPr>
              <a:t>You can summarize your data by </a:t>
            </a:r>
            <a:r>
              <a:rPr lang="en-US" sz="1200" b="0" i="0" u="none" strike="noStrike" kern="1200" dirty="0" smtClean="0">
                <a:solidFill>
                  <a:schemeClr val="tx1"/>
                </a:solidFill>
                <a:effectLst/>
                <a:latin typeface="+mn-lt"/>
                <a:ea typeface="+mn-ea"/>
                <a:cs typeface="+mn-cs"/>
                <a:hlinkClick r:id="rId3"/>
              </a:rPr>
              <a:t>creating an Excel Pivot Table</a:t>
            </a:r>
            <a:r>
              <a:rPr lang="en-US" sz="1200" b="0" i="0" kern="1200" dirty="0" smtClean="0">
                <a:solidFill>
                  <a:schemeClr val="tx1"/>
                </a:solidFill>
                <a:effectLst/>
                <a:latin typeface="+mn-lt"/>
                <a:ea typeface="+mn-ea"/>
                <a:cs typeface="+mn-cs"/>
              </a:rPr>
              <a:t>, and then use Value Filters to focus on the top 10, bottom 10 or a specific portion of the total values in your data.</a:t>
            </a:r>
          </a:p>
          <a:p>
            <a:r>
              <a:rPr lang="en-US" sz="1200" b="0" i="0" kern="1200" dirty="0" smtClean="0">
                <a:solidFill>
                  <a:schemeClr val="tx1"/>
                </a:solidFill>
                <a:effectLst/>
                <a:latin typeface="+mn-lt"/>
                <a:ea typeface="+mn-ea"/>
                <a:cs typeface="+mn-cs"/>
              </a:rPr>
              <a:t>For example, instead of showing the total sales for all products, use a filter to show just the top 10 products, or narrow it down to the top 2.</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Using </a:t>
            </a:r>
            <a:r>
              <a:rPr lang="en-US" sz="1200" b="1" i="0" kern="1200" dirty="0" smtClean="0">
                <a:solidFill>
                  <a:schemeClr val="tx1"/>
                </a:solidFill>
                <a:effectLst/>
                <a:latin typeface="+mn-lt"/>
                <a:ea typeface="+mn-ea"/>
                <a:cs typeface="+mn-cs"/>
              </a:rPr>
              <a:t>Filters</a:t>
            </a:r>
            <a:r>
              <a:rPr lang="en-US" sz="1200" b="0" i="0" kern="1200" baseline="0" dirty="0" smtClean="0">
                <a:solidFill>
                  <a:schemeClr val="tx1"/>
                </a:solidFill>
                <a:effectLst/>
                <a:latin typeface="+mn-lt"/>
                <a:ea typeface="+mn-ea"/>
                <a:cs typeface="+mn-cs"/>
              </a:rPr>
              <a:t> is fast, but if you filter out certain types of data, the report reader has no way of knowing what is being left out.</a:t>
            </a: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Slicers</a:t>
            </a:r>
            <a:r>
              <a:rPr lang="en-US" sz="1200" b="0" i="0" kern="1200" baseline="0" dirty="0" smtClean="0">
                <a:solidFill>
                  <a:schemeClr val="tx1"/>
                </a:solidFill>
                <a:effectLst/>
                <a:latin typeface="+mn-lt"/>
                <a:ea typeface="+mn-ea"/>
                <a:cs typeface="+mn-cs"/>
              </a:rPr>
              <a:t> give a great visual interface for seeing exactly what is in the data selected.</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25</a:t>
            </a:fld>
            <a:endParaRPr lang="en-US"/>
          </a:p>
        </p:txBody>
      </p:sp>
    </p:spTree>
    <p:extLst>
      <p:ext uri="{BB962C8B-B14F-4D97-AF65-F5344CB8AC3E}">
        <p14:creationId xmlns:p14="http://schemas.microsoft.com/office/powerpoint/2010/main" val="1749932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26</a:t>
            </a:fld>
            <a:endParaRPr lang="en-US"/>
          </a:p>
        </p:txBody>
      </p:sp>
    </p:spTree>
    <p:extLst>
      <p:ext uri="{BB962C8B-B14F-4D97-AF65-F5344CB8AC3E}">
        <p14:creationId xmlns:p14="http://schemas.microsoft.com/office/powerpoint/2010/main" val="2546835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27</a:t>
            </a:fld>
            <a:endParaRPr lang="en-US"/>
          </a:p>
        </p:txBody>
      </p:sp>
    </p:spTree>
    <p:extLst>
      <p:ext uri="{BB962C8B-B14F-4D97-AF65-F5344CB8AC3E}">
        <p14:creationId xmlns:p14="http://schemas.microsoft.com/office/powerpoint/2010/main" val="2488055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28</a:t>
            </a:fld>
            <a:endParaRPr lang="en-US"/>
          </a:p>
        </p:txBody>
      </p:sp>
    </p:spTree>
    <p:extLst>
      <p:ext uri="{BB962C8B-B14F-4D97-AF65-F5344CB8AC3E}">
        <p14:creationId xmlns:p14="http://schemas.microsoft.com/office/powerpoint/2010/main" val="261473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29</a:t>
            </a:fld>
            <a:endParaRPr lang="en-US"/>
          </a:p>
        </p:txBody>
      </p:sp>
    </p:spTree>
    <p:extLst>
      <p:ext uri="{BB962C8B-B14F-4D97-AF65-F5344CB8AC3E}">
        <p14:creationId xmlns:p14="http://schemas.microsoft.com/office/powerpoint/2010/main" val="266848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smtClean="0"/>
              <a:t>Parts of a Pivot Table</a:t>
            </a:r>
          </a:p>
          <a:p>
            <a:pPr marL="0" indent="0">
              <a:buNone/>
            </a:pPr>
            <a:r>
              <a:rPr lang="en-US" sz="3200" dirty="0" smtClean="0">
                <a:solidFill>
                  <a:schemeClr val="accent2">
                    <a:lumMod val="20000"/>
                    <a:lumOff val="80000"/>
                  </a:schemeClr>
                </a:solidFill>
              </a:rPr>
              <a:t>These are the</a:t>
            </a:r>
            <a:r>
              <a:rPr lang="en-US" sz="3200" baseline="0" dirty="0" smtClean="0">
                <a:solidFill>
                  <a:schemeClr val="accent2">
                    <a:lumMod val="20000"/>
                    <a:lumOff val="80000"/>
                  </a:schemeClr>
                </a:solidFill>
              </a:rPr>
              <a:t> major components of a PivotTable.  At minimum, one needs only one of the red boxes in the upper left, the black box of the actual PivotTable, and one of the Purple boxes.</a:t>
            </a:r>
          </a:p>
          <a:p>
            <a:pPr marL="0" indent="0">
              <a:buNone/>
            </a:pPr>
            <a:endParaRPr lang="en-US" sz="3200" baseline="0" dirty="0" smtClean="0">
              <a:solidFill>
                <a:schemeClr val="accent2">
                  <a:lumMod val="20000"/>
                  <a:lumOff val="80000"/>
                </a:schemeClr>
              </a:solidFill>
            </a:endParaRPr>
          </a:p>
          <a:p>
            <a:pPr marL="0" indent="0">
              <a:buNone/>
            </a:pPr>
            <a:endParaRPr lang="en-US" sz="1800" dirty="0">
              <a:solidFill>
                <a:schemeClr val="accent2">
                  <a:lumMod val="20000"/>
                  <a:lumOff val="80000"/>
                </a:schemeClr>
              </a:solidFill>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3</a:t>
            </a:fld>
            <a:endParaRPr lang="en-US"/>
          </a:p>
        </p:txBody>
      </p:sp>
    </p:spTree>
    <p:extLst>
      <p:ext uri="{BB962C8B-B14F-4D97-AF65-F5344CB8AC3E}">
        <p14:creationId xmlns:p14="http://schemas.microsoft.com/office/powerpoint/2010/main" val="3055989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30</a:t>
            </a:fld>
            <a:endParaRPr lang="en-US"/>
          </a:p>
        </p:txBody>
      </p:sp>
    </p:spTree>
    <p:extLst>
      <p:ext uri="{BB962C8B-B14F-4D97-AF65-F5344CB8AC3E}">
        <p14:creationId xmlns:p14="http://schemas.microsoft.com/office/powerpoint/2010/main" val="3948874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31</a:t>
            </a:fld>
            <a:endParaRPr lang="en-US"/>
          </a:p>
        </p:txBody>
      </p:sp>
    </p:spTree>
    <p:extLst>
      <p:ext uri="{BB962C8B-B14F-4D97-AF65-F5344CB8AC3E}">
        <p14:creationId xmlns:p14="http://schemas.microsoft.com/office/powerpoint/2010/main" val="3343631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32</a:t>
            </a:fld>
            <a:endParaRPr lang="en-US"/>
          </a:p>
        </p:txBody>
      </p:sp>
    </p:spTree>
    <p:extLst>
      <p:ext uri="{BB962C8B-B14F-4D97-AF65-F5344CB8AC3E}">
        <p14:creationId xmlns:p14="http://schemas.microsoft.com/office/powerpoint/2010/main" val="4248570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33</a:t>
            </a:fld>
            <a:endParaRPr lang="en-US"/>
          </a:p>
        </p:txBody>
      </p:sp>
    </p:spTree>
    <p:extLst>
      <p:ext uri="{BB962C8B-B14F-4D97-AF65-F5344CB8AC3E}">
        <p14:creationId xmlns:p14="http://schemas.microsoft.com/office/powerpoint/2010/main" val="161151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Think of a pivot table as a kaleidoscope that is pointed at a data set. When you look at a data set through a pivot table, you have the opportunity to see details in the data that you might not have noticed before. Furthermore, you can turn your pivot table to see your data from different perspectives. The data set itself doesn’t change, and it’s not connected to the pivot table. The pivot table is simply a tool you use to create a unique perspective on your data.</a:t>
            </a:r>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34</a:t>
            </a:fld>
            <a:endParaRPr lang="en-US"/>
          </a:p>
        </p:txBody>
      </p:sp>
    </p:spTree>
    <p:extLst>
      <p:ext uri="{BB962C8B-B14F-4D97-AF65-F5344CB8AC3E}">
        <p14:creationId xmlns:p14="http://schemas.microsoft.com/office/powerpoint/2010/main" val="1127082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This is an extremely high level view, there is an entire class on formulas and functions, as well as many books that will give more detail</a:t>
            </a:r>
            <a:endParaRPr lang="en-US" dirty="0" smtClean="0">
              <a:effectLst/>
            </a:endParaRPr>
          </a:p>
          <a:p>
            <a:pPr rtl="0"/>
            <a:r>
              <a:rPr lang="en-US" sz="1200" b="0" i="0" u="none" strike="noStrike" kern="1200" dirty="0" smtClean="0">
                <a:solidFill>
                  <a:schemeClr val="tx1"/>
                </a:solidFill>
                <a:effectLst/>
                <a:latin typeface="+mn-lt"/>
                <a:ea typeface="+mn-ea"/>
                <a:cs typeface="+mn-cs"/>
              </a:rPr>
              <a:t>Many people use the two terms interchangeably, and both do math.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A </a:t>
            </a:r>
            <a:r>
              <a:rPr lang="en-US" sz="1200" b="1" i="0" u="none" strike="noStrike" kern="1200" dirty="0" smtClean="0">
                <a:solidFill>
                  <a:schemeClr val="tx1"/>
                </a:solidFill>
                <a:effectLst/>
                <a:latin typeface="+mn-lt"/>
                <a:ea typeface="+mn-ea"/>
                <a:cs typeface="+mn-cs"/>
              </a:rPr>
              <a:t>function</a:t>
            </a:r>
            <a:r>
              <a:rPr lang="en-US" sz="1200" b="0" i="0" u="none" strike="noStrike" kern="1200" dirty="0" smtClean="0">
                <a:solidFill>
                  <a:schemeClr val="tx1"/>
                </a:solidFill>
                <a:effectLst/>
                <a:latin typeface="+mn-lt"/>
                <a:ea typeface="+mn-ea"/>
                <a:cs typeface="+mn-cs"/>
              </a:rPr>
              <a:t> is a built-in operation, such as SUM(), AVERAGE() etc.  Functions are always capitalized. What you need to put between the parentheses is called the argument, and it must be the right type of data, etc.  For example, you wouldn’t want to sum a date, you’d want to sum a number.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A formula starts with an = sign.   Ex: =(D1+D2)   or =(2+4)  </a:t>
            </a:r>
            <a:endParaRPr lang="en-US" dirty="0" smtClean="0">
              <a:effectLst/>
            </a:endParaRPr>
          </a:p>
          <a:p>
            <a:pPr rtl="0"/>
            <a:r>
              <a:rPr lang="en-US" sz="1200" b="0" i="0" u="none" strike="noStrike" kern="1200" dirty="0" smtClean="0">
                <a:solidFill>
                  <a:schemeClr val="tx1"/>
                </a:solidFill>
                <a:effectLst/>
                <a:latin typeface="+mn-lt"/>
                <a:ea typeface="+mn-ea"/>
                <a:cs typeface="+mn-cs"/>
              </a:rPr>
              <a:t>A formula can use functions.  Ex: =AVERAGE(A1:A40)</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To do math in a formula, use these operators: (, ), -, +, * /  or: parenthesis, minus, plus, multiplication, and divide</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35</a:t>
            </a:fld>
            <a:endParaRPr lang="en-US"/>
          </a:p>
        </p:txBody>
      </p:sp>
    </p:spTree>
    <p:extLst>
      <p:ext uri="{BB962C8B-B14F-4D97-AF65-F5344CB8AC3E}">
        <p14:creationId xmlns:p14="http://schemas.microsoft.com/office/powerpoint/2010/main" val="2798040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36</a:t>
            </a:fld>
            <a:endParaRPr lang="en-US"/>
          </a:p>
        </p:txBody>
      </p:sp>
    </p:spTree>
    <p:extLst>
      <p:ext uri="{BB962C8B-B14F-4D97-AF65-F5344CB8AC3E}">
        <p14:creationId xmlns:p14="http://schemas.microsoft.com/office/powerpoint/2010/main" val="89540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smtClean="0"/>
              <a:t>Parts of a Pivot Table</a:t>
            </a:r>
            <a:endParaRPr lang="en-US" sz="1800" dirty="0">
              <a:solidFill>
                <a:schemeClr val="accent2">
                  <a:lumMod val="20000"/>
                  <a:lumOff val="80000"/>
                </a:schemeClr>
              </a:solidFill>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4</a:t>
            </a:fld>
            <a:endParaRPr lang="en-US"/>
          </a:p>
        </p:txBody>
      </p:sp>
    </p:spTree>
    <p:extLst>
      <p:ext uri="{BB962C8B-B14F-4D97-AF65-F5344CB8AC3E}">
        <p14:creationId xmlns:p14="http://schemas.microsoft.com/office/powerpoint/2010/main" val="149190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smtClean="0"/>
              <a:t>Parts of a Pivot Table</a:t>
            </a:r>
            <a:endParaRPr lang="en-US" sz="1800" dirty="0">
              <a:solidFill>
                <a:schemeClr val="accent2">
                  <a:lumMod val="20000"/>
                  <a:lumOff val="80000"/>
                </a:schemeClr>
              </a:solidFill>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5</a:t>
            </a:fld>
            <a:endParaRPr lang="en-US"/>
          </a:p>
        </p:txBody>
      </p:sp>
    </p:spTree>
    <p:extLst>
      <p:ext uri="{BB962C8B-B14F-4D97-AF65-F5344CB8AC3E}">
        <p14:creationId xmlns:p14="http://schemas.microsoft.com/office/powerpoint/2010/main" val="16805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smtClean="0"/>
              <a:t>If we wanted to use an external data source, we’d check the 2</a:t>
            </a:r>
            <a:r>
              <a:rPr lang="en-US" sz="3200" baseline="30000" dirty="0" smtClean="0"/>
              <a:t>nd</a:t>
            </a:r>
            <a:r>
              <a:rPr lang="en-US" sz="3200" dirty="0" smtClean="0"/>
              <a:t> radio button.</a:t>
            </a:r>
            <a:endParaRPr lang="en-US" sz="1800" dirty="0">
              <a:solidFill>
                <a:schemeClr val="accent2">
                  <a:lumMod val="20000"/>
                  <a:lumOff val="80000"/>
                </a:schemeClr>
              </a:solidFill>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6</a:t>
            </a:fld>
            <a:endParaRPr lang="en-US"/>
          </a:p>
        </p:txBody>
      </p:sp>
    </p:spTree>
    <p:extLst>
      <p:ext uri="{BB962C8B-B14F-4D97-AF65-F5344CB8AC3E}">
        <p14:creationId xmlns:p14="http://schemas.microsoft.com/office/powerpoint/2010/main" val="67713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smtClean="0"/>
              <a:t>Parts of a Pivot Table </a:t>
            </a:r>
          </a:p>
          <a:p>
            <a:pPr marL="0" indent="0">
              <a:buNone/>
            </a:pPr>
            <a:r>
              <a:rPr lang="en-US" sz="3200" dirty="0" smtClean="0">
                <a:solidFill>
                  <a:schemeClr val="accent2">
                    <a:lumMod val="20000"/>
                    <a:lumOff val="80000"/>
                  </a:schemeClr>
                </a:solidFill>
              </a:rPr>
              <a:t>Notice when you click</a:t>
            </a:r>
            <a:r>
              <a:rPr lang="en-US" sz="3200" baseline="0" dirty="0" smtClean="0">
                <a:solidFill>
                  <a:schemeClr val="accent2">
                    <a:lumMod val="20000"/>
                    <a:lumOff val="80000"/>
                  </a:schemeClr>
                </a:solidFill>
              </a:rPr>
              <a:t> on the table, or placeholder table, you get the PivotTable Tools tab in the Ribbon.</a:t>
            </a:r>
            <a:endParaRPr lang="en-US" sz="1800" dirty="0">
              <a:solidFill>
                <a:schemeClr val="accent2">
                  <a:lumMod val="20000"/>
                  <a:lumOff val="80000"/>
                </a:schemeClr>
              </a:solidFill>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7</a:t>
            </a:fld>
            <a:endParaRPr lang="en-US"/>
          </a:p>
        </p:txBody>
      </p:sp>
    </p:spTree>
    <p:extLst>
      <p:ext uri="{BB962C8B-B14F-4D97-AF65-F5344CB8AC3E}">
        <p14:creationId xmlns:p14="http://schemas.microsoft.com/office/powerpoint/2010/main" val="4879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smtClean="0"/>
              <a:t>Parts of a Pivot Table </a:t>
            </a:r>
          </a:p>
          <a:p>
            <a:pPr marL="0" indent="0">
              <a:buNone/>
            </a:pPr>
            <a:r>
              <a:rPr lang="en-US" sz="3200" dirty="0" smtClean="0">
                <a:solidFill>
                  <a:schemeClr val="accent2">
                    <a:lumMod val="20000"/>
                    <a:lumOff val="80000"/>
                  </a:schemeClr>
                </a:solidFill>
              </a:rPr>
              <a:t>Notice when you click</a:t>
            </a:r>
            <a:r>
              <a:rPr lang="en-US" sz="3200" baseline="0" dirty="0" smtClean="0">
                <a:solidFill>
                  <a:schemeClr val="accent2">
                    <a:lumMod val="20000"/>
                    <a:lumOff val="80000"/>
                  </a:schemeClr>
                </a:solidFill>
              </a:rPr>
              <a:t> on the table, or placeholder table, you get the PivotTable Tools tab in the Ribbon.</a:t>
            </a:r>
            <a:endParaRPr lang="en-US" sz="1800" dirty="0">
              <a:solidFill>
                <a:schemeClr val="accent2">
                  <a:lumMod val="20000"/>
                  <a:lumOff val="80000"/>
                </a:schemeClr>
              </a:solidFill>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8</a:t>
            </a:fld>
            <a:endParaRPr lang="en-US"/>
          </a:p>
        </p:txBody>
      </p:sp>
    </p:spTree>
    <p:extLst>
      <p:ext uri="{BB962C8B-B14F-4D97-AF65-F5344CB8AC3E}">
        <p14:creationId xmlns:p14="http://schemas.microsoft.com/office/powerpoint/2010/main" val="1109086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smtClean="0"/>
              <a:t>Parts of a Pivot Table</a:t>
            </a:r>
            <a:endParaRPr lang="en-US" sz="1800" dirty="0">
              <a:solidFill>
                <a:schemeClr val="accent2">
                  <a:lumMod val="20000"/>
                  <a:lumOff val="80000"/>
                </a:schemeClr>
              </a:solidFill>
            </a:endParaRPr>
          </a:p>
        </p:txBody>
      </p:sp>
      <p:sp>
        <p:nvSpPr>
          <p:cNvPr id="4" name="Slide Number Placeholder 3"/>
          <p:cNvSpPr>
            <a:spLocks noGrp="1"/>
          </p:cNvSpPr>
          <p:nvPr>
            <p:ph type="sldNum" sz="quarter" idx="10"/>
          </p:nvPr>
        </p:nvSpPr>
        <p:spPr/>
        <p:txBody>
          <a:bodyPr/>
          <a:lstStyle/>
          <a:p>
            <a:fld id="{E4CEDE69-2592-4C69-81DA-F8ABD4F551FA}" type="slidenum">
              <a:rPr lang="en-US" smtClean="0"/>
              <a:t>9</a:t>
            </a:fld>
            <a:endParaRPr lang="en-US"/>
          </a:p>
        </p:txBody>
      </p:sp>
    </p:spTree>
    <p:extLst>
      <p:ext uri="{BB962C8B-B14F-4D97-AF65-F5344CB8AC3E}">
        <p14:creationId xmlns:p14="http://schemas.microsoft.com/office/powerpoint/2010/main" val="268626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 white">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1371600" y="3722688"/>
            <a:ext cx="6910388" cy="237331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9"/>
          <p:cNvSpPr>
            <a:spLocks noGrp="1"/>
          </p:cNvSpPr>
          <p:nvPr>
            <p:ph type="body" sz="quarter" idx="11"/>
          </p:nvPr>
        </p:nvSpPr>
        <p:spPr>
          <a:xfrm>
            <a:off x="1371600" y="1828800"/>
            <a:ext cx="6773917" cy="1430337"/>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363646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 seafoam">
    <p:spTree>
      <p:nvGrpSpPr>
        <p:cNvPr id="1" name=""/>
        <p:cNvGrpSpPr/>
        <p:nvPr/>
      </p:nvGrpSpPr>
      <p:grpSpPr>
        <a:xfrm>
          <a:off x="0" y="0"/>
          <a:ext cx="0" cy="0"/>
          <a:chOff x="0" y="0"/>
          <a:chExt cx="0" cy="0"/>
        </a:xfrm>
      </p:grpSpPr>
      <p:sp>
        <p:nvSpPr>
          <p:cNvPr id="4" name="Text Placeholder 11"/>
          <p:cNvSpPr>
            <a:spLocks noGrp="1"/>
          </p:cNvSpPr>
          <p:nvPr>
            <p:ph type="body" sz="quarter" idx="10"/>
          </p:nvPr>
        </p:nvSpPr>
        <p:spPr>
          <a:xfrm>
            <a:off x="1371600" y="3722688"/>
            <a:ext cx="6910388" cy="237331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9"/>
          <p:cNvSpPr>
            <a:spLocks noGrp="1"/>
          </p:cNvSpPr>
          <p:nvPr>
            <p:ph type="body" sz="quarter" idx="11"/>
          </p:nvPr>
        </p:nvSpPr>
        <p:spPr>
          <a:xfrm>
            <a:off x="1371600" y="1828800"/>
            <a:ext cx="6773917" cy="1439408"/>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326204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 seafoam: no heading">
    <p:spTree>
      <p:nvGrpSpPr>
        <p:cNvPr id="1" name=""/>
        <p:cNvGrpSpPr/>
        <p:nvPr/>
      </p:nvGrpSpPr>
      <p:grpSpPr>
        <a:xfrm>
          <a:off x="0" y="0"/>
          <a:ext cx="0" cy="0"/>
          <a:chOff x="0" y="0"/>
          <a:chExt cx="0" cy="0"/>
        </a:xfrm>
      </p:grpSpPr>
      <p:sp>
        <p:nvSpPr>
          <p:cNvPr id="6" name="Text Placeholder 9"/>
          <p:cNvSpPr>
            <a:spLocks noGrp="1"/>
          </p:cNvSpPr>
          <p:nvPr>
            <p:ph type="body" sz="quarter" idx="10"/>
          </p:nvPr>
        </p:nvSpPr>
        <p:spPr>
          <a:xfrm>
            <a:off x="1371600" y="1828800"/>
            <a:ext cx="6773917" cy="3048000"/>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741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on red">
    <p:bg>
      <p:bgPr>
        <a:solidFill>
          <a:schemeClr val="accent2"/>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371600" y="1828800"/>
            <a:ext cx="6773917" cy="3048000"/>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221310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 red">
    <p:bg>
      <p:bgPr>
        <a:solidFill>
          <a:schemeClr val="accent2"/>
        </a:solidFill>
        <a:effectLst/>
      </p:bgPr>
    </p:bg>
    <p:spTree>
      <p:nvGrpSpPr>
        <p:cNvPr id="1" name=""/>
        <p:cNvGrpSpPr/>
        <p:nvPr/>
      </p:nvGrpSpPr>
      <p:grpSpPr>
        <a:xfrm>
          <a:off x="0" y="0"/>
          <a:ext cx="0" cy="0"/>
          <a:chOff x="0" y="0"/>
          <a:chExt cx="0" cy="0"/>
        </a:xfrm>
      </p:grpSpPr>
      <p:sp>
        <p:nvSpPr>
          <p:cNvPr id="4" name="Text Placeholder 11"/>
          <p:cNvSpPr>
            <a:spLocks noGrp="1"/>
          </p:cNvSpPr>
          <p:nvPr>
            <p:ph type="body" sz="quarter" idx="10"/>
          </p:nvPr>
        </p:nvSpPr>
        <p:spPr>
          <a:xfrm>
            <a:off x="1371600" y="3722688"/>
            <a:ext cx="6910388" cy="237331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9"/>
          <p:cNvSpPr>
            <a:spLocks noGrp="1"/>
          </p:cNvSpPr>
          <p:nvPr>
            <p:ph type="body" sz="quarter" idx="11"/>
          </p:nvPr>
        </p:nvSpPr>
        <p:spPr>
          <a:xfrm>
            <a:off x="1371600" y="1828800"/>
            <a:ext cx="6773917" cy="1439408"/>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1070716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 red: no heading">
    <p:bg>
      <p:bgPr>
        <a:solidFill>
          <a:schemeClr val="accent2"/>
        </a:solid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p:nvPr>
        </p:nvSpPr>
        <p:spPr>
          <a:xfrm>
            <a:off x="1371600" y="1828800"/>
            <a:ext cx="6773917" cy="3048000"/>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4645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with white stam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7921352" y="5289707"/>
            <a:ext cx="765448" cy="1148172"/>
          </a:xfrm>
          <a:prstGeom prst="rect">
            <a:avLst/>
          </a:prstGeom>
        </p:spPr>
      </p:pic>
      <p:sp>
        <p:nvSpPr>
          <p:cNvPr id="5" name="Text Placeholder 4"/>
          <p:cNvSpPr>
            <a:spLocks noGrp="1"/>
          </p:cNvSpPr>
          <p:nvPr>
            <p:ph type="body" sz="quarter" idx="10"/>
          </p:nvPr>
        </p:nvSpPr>
        <p:spPr>
          <a:xfrm>
            <a:off x="1371600" y="5486400"/>
            <a:ext cx="6496050" cy="300038"/>
          </a:xfrm>
          <a:prstGeom prst="rect">
            <a:avLst/>
          </a:prstGeom>
        </p:spPr>
        <p:txBody>
          <a:bodyPr vert="horz"/>
          <a:lstStyle/>
          <a:p>
            <a:pPr lvl="0"/>
            <a:r>
              <a:rPr lang="en-US" dirty="0" smtClean="0"/>
              <a:t>Click to edit Master text styles</a:t>
            </a:r>
          </a:p>
        </p:txBody>
      </p:sp>
    </p:spTree>
    <p:extLst>
      <p:ext uri="{BB962C8B-B14F-4D97-AF65-F5344CB8AC3E}">
        <p14:creationId xmlns:p14="http://schemas.microsoft.com/office/powerpoint/2010/main" val="3813740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with white stamp">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371600" y="5486400"/>
            <a:ext cx="5707062" cy="317500"/>
          </a:xfrm>
          <a:prstGeom prst="rect">
            <a:avLst/>
          </a:prstGeom>
        </p:spPr>
        <p:txBody>
          <a:bodyPr vert="horz"/>
          <a:lstStyle/>
          <a:p>
            <a:pPr lvl="0"/>
            <a:r>
              <a:rPr lang="en-US" dirty="0" smtClean="0"/>
              <a:t>Click to edit Master text styles</a:t>
            </a:r>
          </a:p>
        </p:txBody>
      </p:sp>
    </p:spTree>
    <p:extLst>
      <p:ext uri="{BB962C8B-B14F-4D97-AF65-F5344CB8AC3E}">
        <p14:creationId xmlns:p14="http://schemas.microsoft.com/office/powerpoint/2010/main" val="386818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 teal">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1371600" y="3722688"/>
            <a:ext cx="6910388" cy="237331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9"/>
          <p:cNvSpPr>
            <a:spLocks noGrp="1"/>
          </p:cNvSpPr>
          <p:nvPr>
            <p:ph type="body" sz="quarter" idx="11"/>
          </p:nvPr>
        </p:nvSpPr>
        <p:spPr>
          <a:xfrm>
            <a:off x="1371600" y="1828800"/>
            <a:ext cx="6773917" cy="1439408"/>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270657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on White">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371600" y="1828800"/>
            <a:ext cx="6773917" cy="3048000"/>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110643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 white">
    <p:spTree>
      <p:nvGrpSpPr>
        <p:cNvPr id="1" name=""/>
        <p:cNvGrpSpPr/>
        <p:nvPr/>
      </p:nvGrpSpPr>
      <p:grpSpPr>
        <a:xfrm>
          <a:off x="0" y="0"/>
          <a:ext cx="0" cy="0"/>
          <a:chOff x="0" y="0"/>
          <a:chExt cx="0" cy="0"/>
        </a:xfrm>
      </p:grpSpPr>
      <p:sp>
        <p:nvSpPr>
          <p:cNvPr id="5" name="Text Placeholder 11"/>
          <p:cNvSpPr>
            <a:spLocks noGrp="1"/>
          </p:cNvSpPr>
          <p:nvPr>
            <p:ph type="body" sz="quarter" idx="11"/>
          </p:nvPr>
        </p:nvSpPr>
        <p:spPr>
          <a:xfrm>
            <a:off x="1371600" y="3722688"/>
            <a:ext cx="6910388" cy="237331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9"/>
          <p:cNvSpPr>
            <a:spLocks noGrp="1"/>
          </p:cNvSpPr>
          <p:nvPr>
            <p:ph type="body" sz="quarter" idx="12"/>
          </p:nvPr>
        </p:nvSpPr>
        <p:spPr>
          <a:xfrm>
            <a:off x="1371600" y="1828800"/>
            <a:ext cx="6773917" cy="1439408"/>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426254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 white: no heading">
    <p:spTree>
      <p:nvGrpSpPr>
        <p:cNvPr id="1" name=""/>
        <p:cNvGrpSpPr/>
        <p:nvPr/>
      </p:nvGrpSpPr>
      <p:grpSpPr>
        <a:xfrm>
          <a:off x="0" y="0"/>
          <a:ext cx="0" cy="0"/>
          <a:chOff x="0" y="0"/>
          <a:chExt cx="0" cy="0"/>
        </a:xfrm>
      </p:grpSpPr>
      <p:sp>
        <p:nvSpPr>
          <p:cNvPr id="6" name="Text Placeholder 9"/>
          <p:cNvSpPr>
            <a:spLocks noGrp="1"/>
          </p:cNvSpPr>
          <p:nvPr>
            <p:ph type="body" sz="quarter" idx="10"/>
          </p:nvPr>
        </p:nvSpPr>
        <p:spPr>
          <a:xfrm>
            <a:off x="1371600" y="1828800"/>
            <a:ext cx="6773917" cy="3048000"/>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162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on teal">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371600" y="1828800"/>
            <a:ext cx="6773917" cy="3048000"/>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198446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 teal">
    <p:spTree>
      <p:nvGrpSpPr>
        <p:cNvPr id="1" name=""/>
        <p:cNvGrpSpPr/>
        <p:nvPr/>
      </p:nvGrpSpPr>
      <p:grpSpPr>
        <a:xfrm>
          <a:off x="0" y="0"/>
          <a:ext cx="0" cy="0"/>
          <a:chOff x="0" y="0"/>
          <a:chExt cx="0" cy="0"/>
        </a:xfrm>
      </p:grpSpPr>
      <p:sp>
        <p:nvSpPr>
          <p:cNvPr id="4" name="Text Placeholder 11"/>
          <p:cNvSpPr>
            <a:spLocks noGrp="1"/>
          </p:cNvSpPr>
          <p:nvPr>
            <p:ph type="body" sz="quarter" idx="11"/>
          </p:nvPr>
        </p:nvSpPr>
        <p:spPr>
          <a:xfrm>
            <a:off x="1371600" y="3722688"/>
            <a:ext cx="6910388" cy="237331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9"/>
          <p:cNvSpPr>
            <a:spLocks noGrp="1"/>
          </p:cNvSpPr>
          <p:nvPr>
            <p:ph type="body" sz="quarter" idx="12"/>
          </p:nvPr>
        </p:nvSpPr>
        <p:spPr>
          <a:xfrm>
            <a:off x="1371600" y="1828800"/>
            <a:ext cx="6773917" cy="1439408"/>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289599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 teal: no heading">
    <p:spTree>
      <p:nvGrpSpPr>
        <p:cNvPr id="1" name=""/>
        <p:cNvGrpSpPr/>
        <p:nvPr/>
      </p:nvGrpSpPr>
      <p:grpSpPr>
        <a:xfrm>
          <a:off x="0" y="0"/>
          <a:ext cx="0" cy="0"/>
          <a:chOff x="0" y="0"/>
          <a:chExt cx="0" cy="0"/>
        </a:xfrm>
      </p:grpSpPr>
      <p:sp>
        <p:nvSpPr>
          <p:cNvPr id="6" name="Text Placeholder 9"/>
          <p:cNvSpPr>
            <a:spLocks noGrp="1"/>
          </p:cNvSpPr>
          <p:nvPr>
            <p:ph type="body" sz="quarter" idx="10"/>
          </p:nvPr>
        </p:nvSpPr>
        <p:spPr>
          <a:xfrm>
            <a:off x="1371600" y="1828800"/>
            <a:ext cx="6773917" cy="3048000"/>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5562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on seafoam">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371600" y="1828800"/>
            <a:ext cx="6773917" cy="3048000"/>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539374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4.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8.xml"/><Relationship Id="rId1" Type="http://schemas.openxmlformats.org/officeDocument/2006/relationships/slideLayout" Target="../slideLayouts/slideLayout16.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PL Logo web teal.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047" y="456257"/>
            <a:ext cx="2139509" cy="1042812"/>
          </a:xfrm>
          <a:prstGeom prst="rect">
            <a:avLst/>
          </a:prstGeom>
        </p:spPr>
      </p:pic>
    </p:spTree>
    <p:extLst>
      <p:ext uri="{BB962C8B-B14F-4D97-AF65-F5344CB8AC3E}">
        <p14:creationId xmlns:p14="http://schemas.microsoft.com/office/powerpoint/2010/main" val="322471541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457200" rtl="0" eaLnBrk="1" latinLnBrk="0" hangingPunct="1">
        <a:spcBef>
          <a:spcPct val="0"/>
        </a:spcBef>
        <a:buNone/>
        <a:defRPr sz="36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626047" y="456257"/>
            <a:ext cx="2139509" cy="1050304"/>
          </a:xfrm>
          <a:prstGeom prst="rect">
            <a:avLst/>
          </a:prstGeom>
        </p:spPr>
      </p:pic>
    </p:spTree>
    <p:extLst>
      <p:ext uri="{BB962C8B-B14F-4D97-AF65-F5344CB8AC3E}">
        <p14:creationId xmlns:p14="http://schemas.microsoft.com/office/powerpoint/2010/main" val="1306327663"/>
      </p:ext>
    </p:extLst>
  </p:cSld>
  <p:clrMap bg1="dk1" tx1="lt1" bg2="dk2" tx2="lt2" accent1="accent1" accent2="accent2" accent3="accent3" accent4="accent4" accent5="accent5" accent6="accent6" hlink="hlink" folHlink="folHlink"/>
  <p:sldLayoutIdLst>
    <p:sldLayoutId id="2147483676" r:id="rId1"/>
  </p:sldLayoutIdLst>
  <p:txStyles>
    <p:titleStyle>
      <a:lvl1pPr algn="l" defTabSz="457200" rtl="0" eaLnBrk="1" latinLnBrk="0" hangingPunct="1">
        <a:spcBef>
          <a:spcPct val="0"/>
        </a:spcBef>
        <a:buNone/>
        <a:defRPr sz="36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stretch>
            <a:fillRect/>
          </a:stretch>
        </p:blipFill>
        <p:spPr>
          <a:xfrm>
            <a:off x="7921530" y="5289706"/>
            <a:ext cx="765449" cy="1148173"/>
          </a:xfrm>
          <a:prstGeom prst="rect">
            <a:avLst/>
          </a:prstGeom>
        </p:spPr>
      </p:pic>
      <p:sp>
        <p:nvSpPr>
          <p:cNvPr id="5" name="Content Placeholder 2"/>
          <p:cNvSpPr txBox="1">
            <a:spLocks/>
          </p:cNvSpPr>
          <p:nvPr userDrawn="1"/>
        </p:nvSpPr>
        <p:spPr>
          <a:xfrm>
            <a:off x="1371600" y="914400"/>
            <a:ext cx="6398386" cy="4572000"/>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solidFill>
                <a:srgbClr val="007680"/>
              </a:solidFill>
              <a:latin typeface="Century Gothic"/>
              <a:cs typeface="Century Gothic"/>
            </a:endParaRPr>
          </a:p>
        </p:txBody>
      </p:sp>
    </p:spTree>
    <p:extLst>
      <p:ext uri="{BB962C8B-B14F-4D97-AF65-F5344CB8AC3E}">
        <p14:creationId xmlns:p14="http://schemas.microsoft.com/office/powerpoint/2010/main" val="1164564799"/>
      </p:ext>
    </p:extLst>
  </p:cSld>
  <p:clrMap bg1="lt1" tx1="dk1" bg2="lt2" tx2="dk2" accent1="accent1" accent2="accent2" accent3="accent3" accent4="accent4" accent5="accent5" accent6="accent6" hlink="hlink" folHlink="folHlink"/>
  <p:sldLayoutIdLst>
    <p:sldLayoutId id="2147483679" r:id="rId1"/>
    <p:sldLayoutId id="2147483656" r:id="rId2"/>
    <p:sldLayoutId id="2147483657" r:id="rId3"/>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Content Placeholder 2"/>
          <p:cNvSpPr txBox="1">
            <a:spLocks/>
          </p:cNvSpPr>
          <p:nvPr userDrawn="1"/>
        </p:nvSpPr>
        <p:spPr>
          <a:xfrm>
            <a:off x="1371600" y="914400"/>
            <a:ext cx="6398386" cy="4572000"/>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solidFill>
                <a:srgbClr val="007680"/>
              </a:solidFill>
              <a:latin typeface="Century Gothic"/>
              <a:cs typeface="Century Gothic"/>
            </a:endParaRPr>
          </a:p>
        </p:txBody>
      </p:sp>
      <p:pic>
        <p:nvPicPr>
          <p:cNvPr id="3" name="Picture 2"/>
          <p:cNvPicPr>
            <a:picLocks noChangeAspect="1"/>
          </p:cNvPicPr>
          <p:nvPr userDrawn="1"/>
        </p:nvPicPr>
        <p:blipFill>
          <a:blip r:embed="rId5"/>
          <a:stretch>
            <a:fillRect/>
          </a:stretch>
        </p:blipFill>
        <p:spPr>
          <a:xfrm>
            <a:off x="7921352" y="5289707"/>
            <a:ext cx="765448" cy="1148172"/>
          </a:xfrm>
          <a:prstGeom prst="rect">
            <a:avLst/>
          </a:prstGeom>
        </p:spPr>
      </p:pic>
    </p:spTree>
    <p:extLst>
      <p:ext uri="{BB962C8B-B14F-4D97-AF65-F5344CB8AC3E}">
        <p14:creationId xmlns:p14="http://schemas.microsoft.com/office/powerpoint/2010/main" val="310418777"/>
      </p:ext>
    </p:extLst>
  </p:cSld>
  <p:clrMap bg1="dk1" tx1="lt1" bg2="dk2" tx2="lt2" accent1="accent1" accent2="accent2" accent3="accent3" accent4="accent4" accent5="accent5" accent6="accent6" hlink="hlink" folHlink="folHlink"/>
  <p:sldLayoutIdLst>
    <p:sldLayoutId id="2147483673" r:id="rId1"/>
    <p:sldLayoutId id="2147483672" r:id="rId2"/>
    <p:sldLayoutId id="2147483674" r:id="rId3"/>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5" name="Content Placeholder 2"/>
          <p:cNvSpPr txBox="1">
            <a:spLocks/>
          </p:cNvSpPr>
          <p:nvPr userDrawn="1"/>
        </p:nvSpPr>
        <p:spPr>
          <a:xfrm>
            <a:off x="1371600" y="914400"/>
            <a:ext cx="6398386" cy="4572000"/>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solidFill>
                <a:srgbClr val="007680"/>
              </a:solidFill>
              <a:latin typeface="Century Gothic"/>
              <a:cs typeface="Century Gothic"/>
            </a:endParaRPr>
          </a:p>
        </p:txBody>
      </p:sp>
      <p:pic>
        <p:nvPicPr>
          <p:cNvPr id="3" name="Picture 2"/>
          <p:cNvPicPr>
            <a:picLocks noChangeAspect="1"/>
          </p:cNvPicPr>
          <p:nvPr userDrawn="1"/>
        </p:nvPicPr>
        <p:blipFill>
          <a:blip r:embed="rId5"/>
          <a:stretch>
            <a:fillRect/>
          </a:stretch>
        </p:blipFill>
        <p:spPr>
          <a:xfrm>
            <a:off x="7921352" y="5289707"/>
            <a:ext cx="765448" cy="1148172"/>
          </a:xfrm>
          <a:prstGeom prst="rect">
            <a:avLst/>
          </a:prstGeom>
        </p:spPr>
      </p:pic>
    </p:spTree>
    <p:extLst>
      <p:ext uri="{BB962C8B-B14F-4D97-AF65-F5344CB8AC3E}">
        <p14:creationId xmlns:p14="http://schemas.microsoft.com/office/powerpoint/2010/main" val="1724123529"/>
      </p:ext>
    </p:extLst>
  </p:cSld>
  <p:clrMap bg1="dk1" tx1="lt1" bg2="dk2" tx2="lt2" accent1="accent1" accent2="accent2" accent3="accent3" accent4="accent4" accent5="accent5" accent6="accent6" hlink="hlink" folHlink="folHlink"/>
  <p:sldLayoutIdLst>
    <p:sldLayoutId id="2147483669" r:id="rId1"/>
    <p:sldLayoutId id="2147483659" r:id="rId2"/>
    <p:sldLayoutId id="2147483660" r:id="rId3"/>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5" name="Content Placeholder 2"/>
          <p:cNvSpPr txBox="1">
            <a:spLocks/>
          </p:cNvSpPr>
          <p:nvPr userDrawn="1"/>
        </p:nvSpPr>
        <p:spPr>
          <a:xfrm>
            <a:off x="1371600" y="914400"/>
            <a:ext cx="6398386" cy="4572000"/>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solidFill>
                <a:srgbClr val="007680"/>
              </a:solidFill>
              <a:latin typeface="Century Gothic"/>
              <a:cs typeface="Century Gothic"/>
            </a:endParaRPr>
          </a:p>
        </p:txBody>
      </p:sp>
      <p:pic>
        <p:nvPicPr>
          <p:cNvPr id="3" name="Picture 2"/>
          <p:cNvPicPr>
            <a:picLocks noChangeAspect="1"/>
          </p:cNvPicPr>
          <p:nvPr userDrawn="1"/>
        </p:nvPicPr>
        <p:blipFill>
          <a:blip r:embed="rId5"/>
          <a:stretch>
            <a:fillRect/>
          </a:stretch>
        </p:blipFill>
        <p:spPr>
          <a:xfrm>
            <a:off x="7921352" y="5289707"/>
            <a:ext cx="765448" cy="1148172"/>
          </a:xfrm>
          <a:prstGeom prst="rect">
            <a:avLst/>
          </a:prstGeom>
        </p:spPr>
      </p:pic>
    </p:spTree>
    <p:extLst>
      <p:ext uri="{BB962C8B-B14F-4D97-AF65-F5344CB8AC3E}">
        <p14:creationId xmlns:p14="http://schemas.microsoft.com/office/powerpoint/2010/main" val="3701860242"/>
      </p:ext>
    </p:extLst>
  </p:cSld>
  <p:clrMap bg1="dk1" tx1="lt1" bg2="dk2" tx2="lt2" accent1="accent1" accent2="accent2" accent3="accent3" accent4="accent4" accent5="accent5" accent6="accent6" hlink="hlink" folHlink="folHlink"/>
  <p:sldLayoutIdLst>
    <p:sldLayoutId id="2147483670" r:id="rId1"/>
    <p:sldLayoutId id="2147483662" r:id="rId2"/>
    <p:sldLayoutId id="2147483663" r:id="rId3"/>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716543"/>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1400" kern="1200" baseline="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Content Placeholder 2"/>
          <p:cNvSpPr txBox="1">
            <a:spLocks/>
          </p:cNvSpPr>
          <p:nvPr userDrawn="1"/>
        </p:nvSpPr>
        <p:spPr>
          <a:xfrm>
            <a:off x="1371600" y="914400"/>
            <a:ext cx="6398386" cy="4572000"/>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solidFill>
                <a:srgbClr val="007680"/>
              </a:solidFill>
              <a:latin typeface="Century Gothic"/>
              <a:cs typeface="Century Gothic"/>
            </a:endParaRPr>
          </a:p>
        </p:txBody>
      </p:sp>
      <p:pic>
        <p:nvPicPr>
          <p:cNvPr id="9" name="Picture 8" descr="4500411648_874798709f_z.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2716" y="562429"/>
            <a:ext cx="7989454" cy="4489942"/>
          </a:xfrm>
          <a:prstGeom prst="rect">
            <a:avLst/>
          </a:prstGeom>
        </p:spPr>
      </p:pic>
      <p:pic>
        <p:nvPicPr>
          <p:cNvPr id="11" name="Picture 10"/>
          <p:cNvPicPr>
            <a:picLocks noChangeAspect="1"/>
          </p:cNvPicPr>
          <p:nvPr userDrawn="1"/>
        </p:nvPicPr>
        <p:blipFill>
          <a:blip r:embed="rId4"/>
          <a:stretch>
            <a:fillRect/>
          </a:stretch>
        </p:blipFill>
        <p:spPr>
          <a:xfrm>
            <a:off x="7921530" y="5289706"/>
            <a:ext cx="765449" cy="1148173"/>
          </a:xfrm>
          <a:prstGeom prst="rect">
            <a:avLst/>
          </a:prstGeom>
        </p:spPr>
      </p:pic>
    </p:spTree>
    <p:extLst>
      <p:ext uri="{BB962C8B-B14F-4D97-AF65-F5344CB8AC3E}">
        <p14:creationId xmlns:p14="http://schemas.microsoft.com/office/powerpoint/2010/main" val="2481257446"/>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71600" y="4544098"/>
            <a:ext cx="6910388" cy="1407251"/>
          </a:xfrm>
        </p:spPr>
        <p:txBody>
          <a:bodyPr/>
          <a:lstStyle/>
          <a:p>
            <a:pPr marL="0" indent="0">
              <a:buNone/>
            </a:pPr>
            <a:r>
              <a:rPr lang="en-US" sz="2400" dirty="0" smtClean="0"/>
              <a:t>By Martha Nelson</a:t>
            </a:r>
          </a:p>
          <a:p>
            <a:pPr marL="0" indent="0">
              <a:buNone/>
            </a:pPr>
            <a:r>
              <a:rPr lang="en-US" sz="2400" dirty="0" smtClean="0"/>
              <a:t>Digital Learning Specialist</a:t>
            </a:r>
            <a:endParaRPr lang="en-US" sz="2400" dirty="0"/>
          </a:p>
        </p:txBody>
      </p:sp>
      <p:sp>
        <p:nvSpPr>
          <p:cNvPr id="3" name="Text Placeholder 2"/>
          <p:cNvSpPr>
            <a:spLocks noGrp="1"/>
          </p:cNvSpPr>
          <p:nvPr>
            <p:ph type="body" sz="quarter" idx="11"/>
          </p:nvPr>
        </p:nvSpPr>
        <p:spPr>
          <a:xfrm>
            <a:off x="1440414" y="2892869"/>
            <a:ext cx="6772760" cy="888274"/>
          </a:xfrm>
        </p:spPr>
        <p:txBody>
          <a:bodyPr/>
          <a:lstStyle/>
          <a:p>
            <a:pPr>
              <a:lnSpc>
                <a:spcPct val="80000"/>
              </a:lnSpc>
            </a:pPr>
            <a:r>
              <a:rPr lang="en-US" sz="6000" dirty="0" smtClean="0"/>
              <a:t>Excel Pivot Tables	</a:t>
            </a:r>
            <a:endParaRPr lang="en-US" sz="6000" dirty="0"/>
          </a:p>
        </p:txBody>
      </p:sp>
    </p:spTree>
    <p:extLst>
      <p:ext uri="{BB962C8B-B14F-4D97-AF65-F5344CB8AC3E}">
        <p14:creationId xmlns:p14="http://schemas.microsoft.com/office/powerpoint/2010/main" val="2933273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7243" y="5353153"/>
            <a:ext cx="6165998" cy="722187"/>
          </a:xfrm>
        </p:spPr>
        <p:txBody>
          <a:bodyPr/>
          <a:lstStyle/>
          <a:p>
            <a:pPr marL="0" indent="0">
              <a:buNone/>
            </a:pPr>
            <a:r>
              <a:rPr lang="en-US" sz="4400" dirty="0" smtClean="0"/>
              <a:t>Input to a PivotTable </a:t>
            </a:r>
            <a:endParaRPr lang="en-US" sz="4400" dirty="0">
              <a:solidFill>
                <a:schemeClr val="accent2">
                  <a:lumMod val="20000"/>
                  <a:lumOff val="8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55" y="987208"/>
            <a:ext cx="8880757" cy="3655517"/>
          </a:xfrm>
          <a:prstGeom prst="rect">
            <a:avLst/>
          </a:prstGeom>
        </p:spPr>
      </p:pic>
      <p:sp>
        <p:nvSpPr>
          <p:cNvPr id="4" name="TextBox 3"/>
          <p:cNvSpPr txBox="1"/>
          <p:nvPr/>
        </p:nvSpPr>
        <p:spPr>
          <a:xfrm>
            <a:off x="309966" y="79790"/>
            <a:ext cx="5021451" cy="646331"/>
          </a:xfrm>
          <a:prstGeom prst="rect">
            <a:avLst/>
          </a:prstGeom>
          <a:noFill/>
        </p:spPr>
        <p:txBody>
          <a:bodyPr wrap="square" rtlCol="0">
            <a:spAutoFit/>
          </a:bodyPr>
          <a:lstStyle/>
          <a:p>
            <a:r>
              <a:rPr lang="en-US" sz="3600" dirty="0" smtClean="0"/>
              <a:t>A closer view:</a:t>
            </a:r>
            <a:endParaRPr lang="en-US" sz="3600" dirty="0"/>
          </a:p>
        </p:txBody>
      </p:sp>
    </p:spTree>
    <p:extLst>
      <p:ext uri="{BB962C8B-B14F-4D97-AF65-F5344CB8AC3E}">
        <p14:creationId xmlns:p14="http://schemas.microsoft.com/office/powerpoint/2010/main" val="459941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7230" y="1053884"/>
            <a:ext cx="8431306" cy="3270143"/>
          </a:xfrm>
        </p:spPr>
        <p:txBody>
          <a:bodyPr/>
          <a:lstStyle/>
          <a:p>
            <a:pPr marL="0" indent="0">
              <a:buNone/>
            </a:pPr>
            <a:r>
              <a:rPr lang="en-US" sz="5400" dirty="0" smtClean="0"/>
              <a:t>2) Data</a:t>
            </a:r>
          </a:p>
          <a:p>
            <a:pPr marL="742950" indent="-742950">
              <a:buFont typeface="+mj-lt"/>
              <a:buAutoNum type="arabicPeriod"/>
            </a:pPr>
            <a:r>
              <a:rPr lang="en-US" sz="3600" dirty="0" smtClean="0">
                <a:solidFill>
                  <a:schemeClr val="accent2">
                    <a:lumMod val="20000"/>
                    <a:lumOff val="80000"/>
                  </a:schemeClr>
                </a:solidFill>
              </a:rPr>
              <a:t>Select data from a spreadsheet</a:t>
            </a:r>
          </a:p>
          <a:p>
            <a:pPr marL="742950" indent="-742950">
              <a:buFont typeface="+mj-lt"/>
              <a:buAutoNum type="arabicPeriod"/>
            </a:pPr>
            <a:r>
              <a:rPr lang="en-US" sz="3600" dirty="0" smtClean="0">
                <a:solidFill>
                  <a:schemeClr val="accent2">
                    <a:lumMod val="20000"/>
                    <a:lumOff val="80000"/>
                  </a:schemeClr>
                </a:solidFill>
              </a:rPr>
              <a:t>A Table</a:t>
            </a:r>
          </a:p>
          <a:p>
            <a:pPr marL="742950" indent="-742950">
              <a:buFont typeface="+mj-lt"/>
              <a:buAutoNum type="arabicPeriod"/>
            </a:pPr>
            <a:r>
              <a:rPr lang="en-US" sz="3600" dirty="0" smtClean="0">
                <a:solidFill>
                  <a:schemeClr val="accent2">
                    <a:lumMod val="20000"/>
                    <a:lumOff val="80000"/>
                  </a:schemeClr>
                </a:solidFill>
              </a:rPr>
              <a:t>External Data </a:t>
            </a:r>
            <a:r>
              <a:rPr lang="en-US" dirty="0" smtClean="0">
                <a:solidFill>
                  <a:schemeClr val="accent2">
                    <a:lumMod val="20000"/>
                    <a:lumOff val="80000"/>
                  </a:schemeClr>
                </a:solidFill>
              </a:rPr>
              <a:t>(not covered in this class)</a:t>
            </a:r>
            <a:endParaRPr lang="en-US" dirty="0">
              <a:solidFill>
                <a:schemeClr val="accent2">
                  <a:lumMod val="20000"/>
                  <a:lumOff val="8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30" y="4990455"/>
            <a:ext cx="3980888" cy="1638622"/>
          </a:xfrm>
          <a:prstGeom prst="rect">
            <a:avLst/>
          </a:prstGeom>
        </p:spPr>
      </p:pic>
    </p:spTree>
    <p:extLst>
      <p:ext uri="{BB962C8B-B14F-4D97-AF65-F5344CB8AC3E}">
        <p14:creationId xmlns:p14="http://schemas.microsoft.com/office/powerpoint/2010/main" val="105832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7230" y="402957"/>
            <a:ext cx="8431306" cy="883402"/>
          </a:xfrm>
        </p:spPr>
        <p:txBody>
          <a:bodyPr/>
          <a:lstStyle/>
          <a:p>
            <a:pPr marL="742950" indent="-742950">
              <a:buFont typeface="+mj-lt"/>
              <a:buAutoNum type="arabicPeriod"/>
            </a:pPr>
            <a:r>
              <a:rPr lang="en-US" sz="3600" dirty="0" smtClean="0">
                <a:solidFill>
                  <a:schemeClr val="accent2">
                    <a:lumMod val="20000"/>
                    <a:lumOff val="80000"/>
                  </a:schemeClr>
                </a:solidFill>
              </a:rPr>
              <a:t>Select data from a spreadsheet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474" y="5525339"/>
            <a:ext cx="2681434" cy="1103738"/>
          </a:xfrm>
          <a:prstGeom prst="rect">
            <a:avLst/>
          </a:prstGeom>
        </p:spPr>
      </p:pic>
      <p:sp>
        <p:nvSpPr>
          <p:cNvPr id="4" name="TextBox 3"/>
          <p:cNvSpPr txBox="1"/>
          <p:nvPr/>
        </p:nvSpPr>
        <p:spPr>
          <a:xfrm>
            <a:off x="4840274" y="1928521"/>
            <a:ext cx="4213879"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Click on upper left part of data, including the column heading.</a:t>
            </a:r>
          </a:p>
          <a:p>
            <a:pPr marL="285750" indent="-285750">
              <a:buFont typeface="Arial" panose="020B0604020202020204" pitchFamily="34" charset="0"/>
              <a:buChar char="•"/>
            </a:pPr>
            <a:r>
              <a:rPr lang="en-US" sz="2400" dirty="0" smtClean="0"/>
              <a:t>Press Shift key.</a:t>
            </a:r>
          </a:p>
          <a:p>
            <a:pPr marL="285750" indent="-285750">
              <a:buFont typeface="Arial" panose="020B0604020202020204" pitchFamily="34" charset="0"/>
              <a:buChar char="•"/>
            </a:pPr>
            <a:r>
              <a:rPr lang="en-US" sz="2400" dirty="0" smtClean="0"/>
              <a:t>Click on lower right cell of data.</a:t>
            </a:r>
          </a:p>
          <a:p>
            <a:pPr marL="285750" indent="-285750">
              <a:buFont typeface="Arial" panose="020B0604020202020204" pitchFamily="34" charset="0"/>
              <a:buChar char="•"/>
            </a:pPr>
            <a:r>
              <a:rPr lang="en-US" sz="2400" dirty="0" smtClean="0"/>
              <a:t>Release Shift key.  </a:t>
            </a:r>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30" y="1286359"/>
            <a:ext cx="4317292" cy="5207804"/>
          </a:xfrm>
          <a:prstGeom prst="rect">
            <a:avLst/>
          </a:prstGeom>
        </p:spPr>
      </p:pic>
    </p:spTree>
    <p:extLst>
      <p:ext uri="{BB962C8B-B14F-4D97-AF65-F5344CB8AC3E}">
        <p14:creationId xmlns:p14="http://schemas.microsoft.com/office/powerpoint/2010/main" val="2516759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7230" y="402957"/>
            <a:ext cx="8431306" cy="883402"/>
          </a:xfrm>
        </p:spPr>
        <p:txBody>
          <a:bodyPr/>
          <a:lstStyle/>
          <a:p>
            <a:pPr marL="742950" indent="-742950">
              <a:buFont typeface="+mj-lt"/>
              <a:buAutoNum type="arabicPeriod" startAt="2"/>
            </a:pPr>
            <a:r>
              <a:rPr lang="en-US" sz="3600" dirty="0" smtClean="0">
                <a:solidFill>
                  <a:schemeClr val="accent2">
                    <a:lumMod val="20000"/>
                    <a:lumOff val="80000"/>
                  </a:schemeClr>
                </a:solidFill>
              </a:rPr>
              <a:t>Create a table from data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474" y="5525339"/>
            <a:ext cx="2681434" cy="1103738"/>
          </a:xfrm>
          <a:prstGeom prst="rect">
            <a:avLst/>
          </a:prstGeom>
        </p:spPr>
      </p:pic>
      <p:sp>
        <p:nvSpPr>
          <p:cNvPr id="4" name="TextBox 3"/>
          <p:cNvSpPr txBox="1"/>
          <p:nvPr/>
        </p:nvSpPr>
        <p:spPr>
          <a:xfrm>
            <a:off x="4840274" y="1928521"/>
            <a:ext cx="4213879"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Select all the desired cells</a:t>
            </a:r>
          </a:p>
          <a:p>
            <a:pPr marL="285750" indent="-285750">
              <a:buFont typeface="Arial" panose="020B0604020202020204" pitchFamily="34" charset="0"/>
              <a:buChar char="•"/>
            </a:pPr>
            <a:r>
              <a:rPr lang="en-US" sz="2400" dirty="0" smtClean="0"/>
              <a:t>Insert tab &gt; Table</a:t>
            </a:r>
          </a:p>
          <a:p>
            <a:pPr marL="285750" indent="-285750">
              <a:buFont typeface="Arial" panose="020B0604020202020204" pitchFamily="34" charset="0"/>
              <a:buChar char="•"/>
            </a:pPr>
            <a:r>
              <a:rPr lang="en-US" sz="2400" dirty="0" smtClean="0"/>
              <a:t>Click “OK” on the Create Table dialog box.</a:t>
            </a:r>
          </a:p>
          <a:p>
            <a:pPr marL="285750" indent="-285750">
              <a:buFont typeface="Arial" panose="020B0604020202020204" pitchFamily="34" charset="0"/>
              <a:buChar char="•"/>
            </a:pPr>
            <a:r>
              <a:rPr lang="en-US" sz="2400" dirty="0" smtClean="0"/>
              <a:t>Note the Name Box – it now has </a:t>
            </a:r>
            <a:r>
              <a:rPr lang="en-US" sz="2400" dirty="0" smtClean="0">
                <a:solidFill>
                  <a:srgbClr val="FFFF00"/>
                </a:solidFill>
              </a:rPr>
              <a:t>Table1</a:t>
            </a:r>
            <a:r>
              <a:rPr lang="en-US" sz="2400" dirty="0" smtClean="0"/>
              <a:t> in it.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30" y="1695712"/>
            <a:ext cx="4317292" cy="4389097"/>
          </a:xfrm>
          <a:prstGeom prst="rect">
            <a:avLst/>
          </a:prstGeom>
        </p:spPr>
      </p:pic>
    </p:spTree>
    <p:extLst>
      <p:ext uri="{BB962C8B-B14F-4D97-AF65-F5344CB8AC3E}">
        <p14:creationId xmlns:p14="http://schemas.microsoft.com/office/powerpoint/2010/main" val="398791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7230" y="238709"/>
            <a:ext cx="8431306" cy="2845454"/>
          </a:xfrm>
        </p:spPr>
        <p:txBody>
          <a:bodyPr/>
          <a:lstStyle/>
          <a:p>
            <a:pPr marL="0" indent="0">
              <a:buNone/>
            </a:pPr>
            <a:r>
              <a:rPr lang="en-US" sz="3600" dirty="0" smtClean="0"/>
              <a:t>When you create a PivotTable, a copy of the data is stored in a pivot cache.   Any changes to the data won’t show up in the report until you refresh the cache.</a:t>
            </a:r>
            <a:endParaRPr lang="en-US" sz="3600" dirty="0">
              <a:solidFill>
                <a:schemeClr val="accent2">
                  <a:lumMod val="20000"/>
                  <a:lumOff val="8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101" y="5213751"/>
            <a:ext cx="1908219" cy="1644249"/>
          </a:xfrm>
          <a:prstGeom prst="rect">
            <a:avLst/>
          </a:prstGeom>
        </p:spPr>
      </p:pic>
      <p:sp>
        <p:nvSpPr>
          <p:cNvPr id="5" name="TextBox 4"/>
          <p:cNvSpPr txBox="1"/>
          <p:nvPr/>
        </p:nvSpPr>
        <p:spPr>
          <a:xfrm>
            <a:off x="0" y="3084163"/>
            <a:ext cx="9035513" cy="2246769"/>
          </a:xfrm>
          <a:prstGeom prst="rect">
            <a:avLst/>
          </a:prstGeom>
          <a:noFill/>
        </p:spPr>
        <p:txBody>
          <a:bodyPr wrap="square" rtlCol="0">
            <a:spAutoFit/>
          </a:bodyPr>
          <a:lstStyle/>
          <a:p>
            <a:r>
              <a:rPr lang="en-US" sz="2800" dirty="0" smtClean="0">
                <a:solidFill>
                  <a:schemeClr val="accent2">
                    <a:lumMod val="20000"/>
                    <a:lumOff val="80000"/>
                  </a:schemeClr>
                </a:solidFill>
              </a:rPr>
              <a:t>To refresh the data:</a:t>
            </a:r>
          </a:p>
          <a:p>
            <a:pPr marL="285750" indent="-285750">
              <a:buFont typeface="Arial" panose="020B0604020202020204" pitchFamily="34" charset="0"/>
              <a:buChar char="•"/>
            </a:pPr>
            <a:r>
              <a:rPr lang="en-US" sz="2800" dirty="0">
                <a:solidFill>
                  <a:schemeClr val="accent2">
                    <a:lumMod val="20000"/>
                    <a:lumOff val="80000"/>
                  </a:schemeClr>
                </a:solidFill>
              </a:rPr>
              <a:t>R</a:t>
            </a:r>
            <a:r>
              <a:rPr lang="en-US" sz="2800" dirty="0" smtClean="0">
                <a:solidFill>
                  <a:schemeClr val="accent2">
                    <a:lumMod val="20000"/>
                    <a:lumOff val="80000"/>
                  </a:schemeClr>
                </a:solidFill>
              </a:rPr>
              <a:t>ight-click the pivot table and click Refresh Data.   Or</a:t>
            </a:r>
          </a:p>
          <a:p>
            <a:pPr marL="285750" indent="-285750">
              <a:buFont typeface="Arial" panose="020B0604020202020204" pitchFamily="34" charset="0"/>
              <a:buChar char="•"/>
            </a:pPr>
            <a:r>
              <a:rPr lang="en-US" sz="2800" dirty="0" smtClean="0">
                <a:solidFill>
                  <a:schemeClr val="accent2">
                    <a:lumMod val="20000"/>
                    <a:lumOff val="80000"/>
                  </a:schemeClr>
                </a:solidFill>
              </a:rPr>
              <a:t>Go to the Options tab, and click the Refresh button</a:t>
            </a:r>
            <a:endParaRPr lang="en-US" sz="2800" dirty="0">
              <a:solidFill>
                <a:schemeClr val="accent2">
                  <a:lumMod val="20000"/>
                  <a:lumOff val="8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40" y="5674290"/>
            <a:ext cx="2461486" cy="1013202"/>
          </a:xfrm>
          <a:prstGeom prst="rect">
            <a:avLst/>
          </a:prstGeom>
        </p:spPr>
      </p:pic>
    </p:spTree>
    <p:extLst>
      <p:ext uri="{BB962C8B-B14F-4D97-AF65-F5344CB8AC3E}">
        <p14:creationId xmlns:p14="http://schemas.microsoft.com/office/powerpoint/2010/main" val="890339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7193" y="1193369"/>
            <a:ext cx="7532404" cy="954660"/>
          </a:xfrm>
        </p:spPr>
        <p:txBody>
          <a:bodyPr/>
          <a:lstStyle/>
          <a:p>
            <a:pPr marL="0" indent="0">
              <a:buNone/>
            </a:pPr>
            <a:r>
              <a:rPr lang="en-US" sz="3600" dirty="0" smtClean="0"/>
              <a:t>Do Exercises #1a, #1b, and #1c.</a:t>
            </a:r>
            <a:endParaRPr lang="en-US" sz="3600" dirty="0">
              <a:solidFill>
                <a:schemeClr val="accent2">
                  <a:lumMod val="20000"/>
                  <a:lumOff val="8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601" y="3318548"/>
            <a:ext cx="5989587" cy="2465446"/>
          </a:xfrm>
          <a:prstGeom prst="rect">
            <a:avLst/>
          </a:prstGeom>
        </p:spPr>
      </p:pic>
    </p:spTree>
    <p:extLst>
      <p:ext uri="{BB962C8B-B14F-4D97-AF65-F5344CB8AC3E}">
        <p14:creationId xmlns:p14="http://schemas.microsoft.com/office/powerpoint/2010/main" val="3898548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7230" y="409190"/>
            <a:ext cx="8431306" cy="2652062"/>
          </a:xfrm>
        </p:spPr>
        <p:txBody>
          <a:bodyPr/>
          <a:lstStyle/>
          <a:p>
            <a:pPr marL="0" indent="0">
              <a:buNone/>
            </a:pPr>
            <a:r>
              <a:rPr lang="en-US" sz="3600" dirty="0" smtClean="0"/>
              <a:t>The data needs to be clean.</a:t>
            </a:r>
            <a:endParaRPr lang="en-US" sz="3600" dirty="0">
              <a:solidFill>
                <a:schemeClr val="accent2">
                  <a:lumMod val="20000"/>
                  <a:lumOff val="80000"/>
                </a:schemeClr>
              </a:solidFill>
            </a:endParaRPr>
          </a:p>
          <a:p>
            <a:pPr marL="0" indent="0">
              <a:buNone/>
            </a:pPr>
            <a:r>
              <a:rPr lang="en-US" sz="3600" dirty="0" smtClean="0">
                <a:solidFill>
                  <a:schemeClr val="tx2"/>
                </a:solidFill>
              </a:rPr>
              <a:t>Any blank rows, blank columns, or text in a number field will give unpredictable results.  </a:t>
            </a:r>
          </a:p>
          <a:p>
            <a:pPr marL="0" indent="0">
              <a:buNone/>
            </a:pPr>
            <a:r>
              <a:rPr lang="en-US" sz="3600" dirty="0" smtClean="0">
                <a:solidFill>
                  <a:schemeClr val="tx2"/>
                </a:solidFill>
              </a:rPr>
              <a:t>Ex: </a:t>
            </a:r>
            <a:r>
              <a:rPr lang="en-US" sz="3600" dirty="0" smtClean="0">
                <a:solidFill>
                  <a:schemeClr val="accent2">
                    <a:lumMod val="20000"/>
                    <a:lumOff val="80000"/>
                  </a:schemeClr>
                </a:solidFill>
              </a:rPr>
              <a:t>Summing</a:t>
            </a:r>
            <a:r>
              <a:rPr lang="en-US" sz="3600" dirty="0" smtClean="0">
                <a:solidFill>
                  <a:schemeClr val="tx2"/>
                </a:solidFill>
              </a:rPr>
              <a:t> a number field with blanks becomes a </a:t>
            </a:r>
            <a:r>
              <a:rPr lang="en-US" sz="3600" dirty="0" smtClean="0">
                <a:solidFill>
                  <a:schemeClr val="accent2">
                    <a:lumMod val="20000"/>
                    <a:lumOff val="80000"/>
                  </a:schemeClr>
                </a:solidFill>
              </a:rPr>
              <a:t>Count</a:t>
            </a:r>
            <a:r>
              <a:rPr lang="en-US" sz="3600" dirty="0" smtClean="0">
                <a:solidFill>
                  <a:schemeClr val="tx2"/>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781" y="3237371"/>
            <a:ext cx="1908219" cy="1644249"/>
          </a:xfrm>
          <a:prstGeom prst="rect">
            <a:avLst/>
          </a:prstGeom>
        </p:spPr>
      </p:pic>
      <p:sp>
        <p:nvSpPr>
          <p:cNvPr id="5" name="TextBox 4"/>
          <p:cNvSpPr txBox="1"/>
          <p:nvPr/>
        </p:nvSpPr>
        <p:spPr>
          <a:xfrm>
            <a:off x="387230" y="4189122"/>
            <a:ext cx="5331417" cy="1384995"/>
          </a:xfrm>
          <a:prstGeom prst="rect">
            <a:avLst/>
          </a:prstGeom>
          <a:noFill/>
        </p:spPr>
        <p:txBody>
          <a:bodyPr wrap="square" rtlCol="0">
            <a:spAutoFit/>
          </a:bodyPr>
          <a:lstStyle/>
          <a:p>
            <a:r>
              <a:rPr lang="en-US" sz="2800" dirty="0" smtClean="0">
                <a:solidFill>
                  <a:schemeClr val="accent2">
                    <a:lumMod val="20000"/>
                    <a:lumOff val="80000"/>
                  </a:schemeClr>
                </a:solidFill>
              </a:rPr>
              <a:t>Use </a:t>
            </a:r>
            <a:r>
              <a:rPr lang="en-US" sz="2800" dirty="0" smtClean="0">
                <a:solidFill>
                  <a:srgbClr val="FFFF00"/>
                </a:solidFill>
              </a:rPr>
              <a:t>Conditional formatting </a:t>
            </a:r>
            <a:r>
              <a:rPr lang="en-US" sz="2800" dirty="0" smtClean="0">
                <a:solidFill>
                  <a:schemeClr val="accent2">
                    <a:lumMod val="20000"/>
                    <a:lumOff val="80000"/>
                  </a:schemeClr>
                </a:solidFill>
              </a:rPr>
              <a:t>on number fields to search for invalid data.</a:t>
            </a:r>
            <a:endParaRPr lang="en-US" sz="2800" dirty="0">
              <a:solidFill>
                <a:schemeClr val="accent2">
                  <a:lumMod val="20000"/>
                  <a:lumOff val="8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30" y="5717332"/>
            <a:ext cx="2461486" cy="1013202"/>
          </a:xfrm>
          <a:prstGeom prst="rect">
            <a:avLst/>
          </a:prstGeom>
        </p:spPr>
      </p:pic>
    </p:spTree>
    <p:extLst>
      <p:ext uri="{BB962C8B-B14F-4D97-AF65-F5344CB8AC3E}">
        <p14:creationId xmlns:p14="http://schemas.microsoft.com/office/powerpoint/2010/main" val="1111060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7230" y="0"/>
            <a:ext cx="8431306" cy="2157907"/>
          </a:xfrm>
        </p:spPr>
        <p:txBody>
          <a:bodyPr/>
          <a:lstStyle/>
          <a:p>
            <a:pPr marL="0" indent="0">
              <a:buNone/>
            </a:pPr>
            <a:r>
              <a:rPr lang="en-US" sz="4000" dirty="0" smtClean="0">
                <a:solidFill>
                  <a:schemeClr val="accent2">
                    <a:lumMod val="20000"/>
                    <a:lumOff val="80000"/>
                  </a:schemeClr>
                </a:solidFill>
              </a:rPr>
              <a:t>Find invalid numbers</a:t>
            </a:r>
          </a:p>
          <a:p>
            <a:pPr marL="742950" indent="-742950">
              <a:buFont typeface="+mj-lt"/>
              <a:buAutoNum type="arabicPeriod"/>
            </a:pPr>
            <a:r>
              <a:rPr lang="en-US" sz="3600" dirty="0" smtClean="0"/>
              <a:t>Select a column or range of cells.</a:t>
            </a:r>
          </a:p>
          <a:p>
            <a:pPr marL="742950" indent="-742950">
              <a:buFont typeface="+mj-lt"/>
              <a:buAutoNum type="arabicPeriod"/>
            </a:pPr>
            <a:r>
              <a:rPr lang="en-US" sz="3600" dirty="0" smtClean="0"/>
              <a:t>Home &gt; Conditional Formatting</a:t>
            </a:r>
          </a:p>
          <a:p>
            <a:pPr marL="742950" indent="-742950">
              <a:buFont typeface="+mj-lt"/>
              <a:buAutoNum type="arabicPeriod"/>
            </a:pPr>
            <a:endParaRPr lang="en-US" sz="3600" dirty="0" smtClean="0"/>
          </a:p>
          <a:p>
            <a:pPr marL="0" indent="0">
              <a:buNone/>
            </a:pPr>
            <a:endParaRPr lang="en-US" sz="3600" dirty="0" smtClean="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11" y="2157907"/>
            <a:ext cx="4780050" cy="42975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328" y="2420675"/>
            <a:ext cx="3640208" cy="10249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5103" y="3793947"/>
            <a:ext cx="847843" cy="2362530"/>
          </a:xfrm>
          <a:prstGeom prst="rect">
            <a:avLst/>
          </a:prstGeom>
        </p:spPr>
      </p:pic>
    </p:spTree>
    <p:extLst>
      <p:ext uri="{BB962C8B-B14F-4D97-AF65-F5344CB8AC3E}">
        <p14:creationId xmlns:p14="http://schemas.microsoft.com/office/powerpoint/2010/main" val="3746370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7230" y="1115878"/>
            <a:ext cx="8431306" cy="5098942"/>
          </a:xfrm>
        </p:spPr>
        <p:txBody>
          <a:bodyPr/>
          <a:lstStyle/>
          <a:p>
            <a:pPr marL="0" indent="0">
              <a:buNone/>
            </a:pPr>
            <a:r>
              <a:rPr lang="en-US" sz="3600" dirty="0" smtClean="0"/>
              <a:t>The data :</a:t>
            </a:r>
          </a:p>
          <a:p>
            <a:r>
              <a:rPr lang="en-US" sz="3600" dirty="0" smtClean="0">
                <a:solidFill>
                  <a:schemeClr val="tx2"/>
                </a:solidFill>
              </a:rPr>
              <a:t>Must have Column Headings</a:t>
            </a:r>
            <a:r>
              <a:rPr lang="en-US" sz="3600" dirty="0">
                <a:solidFill>
                  <a:schemeClr val="tx2"/>
                </a:solidFill>
              </a:rPr>
              <a:t> </a:t>
            </a:r>
            <a:r>
              <a:rPr lang="en-US" sz="3600" dirty="0" smtClean="0">
                <a:solidFill>
                  <a:schemeClr val="tx2"/>
                </a:solidFill>
              </a:rPr>
              <a:t>in the first row.</a:t>
            </a:r>
          </a:p>
          <a:p>
            <a:r>
              <a:rPr lang="en-US" sz="3600" dirty="0" smtClean="0">
                <a:solidFill>
                  <a:schemeClr val="tx2"/>
                </a:solidFill>
              </a:rPr>
              <a:t>Must have tabular layout - no blank rows or columns.</a:t>
            </a:r>
          </a:p>
          <a:p>
            <a:r>
              <a:rPr lang="en-US" sz="3600" dirty="0" smtClean="0">
                <a:solidFill>
                  <a:schemeClr val="tx2"/>
                </a:solidFill>
              </a:rPr>
              <a:t>No repeating columns of data</a:t>
            </a:r>
          </a:p>
          <a:p>
            <a:endParaRPr lang="en-US" sz="3600" dirty="0">
              <a:solidFill>
                <a:schemeClr val="tx2"/>
              </a:solidFill>
            </a:endParaRPr>
          </a:p>
          <a:p>
            <a:pPr marL="0" indent="0" algn="ctr">
              <a:buNone/>
            </a:pPr>
            <a:r>
              <a:rPr lang="en-US" sz="3600" dirty="0" smtClean="0">
                <a:solidFill>
                  <a:schemeClr val="accent2">
                    <a:lumMod val="20000"/>
                    <a:lumOff val="80000"/>
                  </a:schemeClr>
                </a:solidFill>
              </a:rPr>
              <a:t>Normalized data</a:t>
            </a:r>
          </a:p>
          <a:p>
            <a:endParaRPr lang="en-US" sz="3600" dirty="0" smtClean="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989" y="139485"/>
            <a:ext cx="1908219" cy="1644249"/>
          </a:xfrm>
          <a:prstGeom prst="rect">
            <a:avLst/>
          </a:prstGeom>
        </p:spPr>
      </p:pic>
    </p:spTree>
    <p:extLst>
      <p:ext uri="{BB962C8B-B14F-4D97-AF65-F5344CB8AC3E}">
        <p14:creationId xmlns:p14="http://schemas.microsoft.com/office/powerpoint/2010/main" val="4079726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447" y="5408908"/>
            <a:ext cx="7296642" cy="1177871"/>
          </a:xfrm>
        </p:spPr>
        <p:txBody>
          <a:bodyPr/>
          <a:lstStyle/>
          <a:p>
            <a:pPr marL="0" indent="0">
              <a:buNone/>
            </a:pPr>
            <a:r>
              <a:rPr lang="en-US" sz="3600" dirty="0" smtClean="0">
                <a:solidFill>
                  <a:schemeClr val="tx2"/>
                </a:solidFill>
              </a:rPr>
              <a:t>Discuss why this is a good source of data for a PivotTable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497" y="757208"/>
            <a:ext cx="4505954" cy="3886742"/>
          </a:xfrm>
          <a:prstGeom prst="rect">
            <a:avLst/>
          </a:prstGeom>
        </p:spPr>
      </p:pic>
    </p:spTree>
    <p:extLst>
      <p:ext uri="{BB962C8B-B14F-4D97-AF65-F5344CB8AC3E}">
        <p14:creationId xmlns:p14="http://schemas.microsoft.com/office/powerpoint/2010/main" val="2705311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7230" y="626166"/>
            <a:ext cx="8431306" cy="2117034"/>
          </a:xfrm>
        </p:spPr>
        <p:txBody>
          <a:bodyPr/>
          <a:lstStyle/>
          <a:p>
            <a:pPr marL="0" indent="0">
              <a:buNone/>
            </a:pPr>
            <a:r>
              <a:rPr lang="en-US" sz="4400" dirty="0" smtClean="0"/>
              <a:t>PivotTables summarize </a:t>
            </a:r>
            <a:r>
              <a:rPr lang="en-US" sz="4400" dirty="0"/>
              <a:t>and analyze large amounts of data </a:t>
            </a:r>
            <a:r>
              <a:rPr lang="en-US" sz="4400" dirty="0" smtClean="0"/>
              <a:t>into summary reports.</a:t>
            </a:r>
            <a:endParaRPr lang="en-US" sz="4400" dirty="0">
              <a:solidFill>
                <a:schemeClr val="accent2">
                  <a:lumMod val="20000"/>
                  <a:lumOff val="8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30" y="3027243"/>
            <a:ext cx="2820691" cy="350762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137" y="3027243"/>
            <a:ext cx="4096276" cy="197870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815" y="3641200"/>
            <a:ext cx="929412" cy="706353"/>
          </a:xfrm>
          <a:prstGeom prst="rect">
            <a:avLst/>
          </a:prstGeom>
        </p:spPr>
      </p:pic>
    </p:spTree>
    <p:extLst>
      <p:ext uri="{BB962C8B-B14F-4D97-AF65-F5344CB8AC3E}">
        <p14:creationId xmlns:p14="http://schemas.microsoft.com/office/powerpoint/2010/main" val="2763182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447" y="5408908"/>
            <a:ext cx="7296642" cy="1177871"/>
          </a:xfrm>
        </p:spPr>
        <p:txBody>
          <a:bodyPr/>
          <a:lstStyle/>
          <a:p>
            <a:pPr marL="0" indent="0">
              <a:buNone/>
            </a:pPr>
            <a:r>
              <a:rPr lang="en-US" sz="3600" dirty="0" smtClean="0">
                <a:solidFill>
                  <a:schemeClr val="tx2"/>
                </a:solidFill>
              </a:rPr>
              <a:t>Discuss why these are bad sources of data for a PivotTable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781" y="108488"/>
            <a:ext cx="1908219" cy="16442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59" y="276548"/>
            <a:ext cx="1933333" cy="33714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3234" y="240980"/>
            <a:ext cx="3569842" cy="302351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3234" y="3589477"/>
            <a:ext cx="4885006" cy="1529295"/>
          </a:xfrm>
          <a:prstGeom prst="rect">
            <a:avLst/>
          </a:prstGeom>
        </p:spPr>
      </p:pic>
    </p:spTree>
    <p:extLst>
      <p:ext uri="{BB962C8B-B14F-4D97-AF65-F5344CB8AC3E}">
        <p14:creationId xmlns:p14="http://schemas.microsoft.com/office/powerpoint/2010/main" val="1420089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7751" y="452597"/>
            <a:ext cx="7296642" cy="1826778"/>
          </a:xfrm>
        </p:spPr>
        <p:txBody>
          <a:bodyPr/>
          <a:lstStyle/>
          <a:p>
            <a:pPr marL="0" indent="0">
              <a:buNone/>
            </a:pPr>
            <a:r>
              <a:rPr lang="en-US" sz="3600" dirty="0" smtClean="0">
                <a:solidFill>
                  <a:schemeClr val="tx2"/>
                </a:solidFill>
              </a:rPr>
              <a:t>Let’s do exercises!</a:t>
            </a:r>
          </a:p>
          <a:p>
            <a:pPr marL="0" indent="0">
              <a:buNone/>
            </a:pPr>
            <a:r>
              <a:rPr lang="en-US" sz="3600" dirty="0" smtClean="0">
                <a:solidFill>
                  <a:schemeClr val="tx2"/>
                </a:solidFill>
              </a:rPr>
              <a:t>Do Exercises #2a and #2b</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104" y="4061879"/>
            <a:ext cx="5220184" cy="2148744"/>
          </a:xfrm>
          <a:prstGeom prst="rect">
            <a:avLst/>
          </a:prstGeom>
        </p:spPr>
      </p:pic>
    </p:spTree>
    <p:extLst>
      <p:ext uri="{BB962C8B-B14F-4D97-AF65-F5344CB8AC3E}">
        <p14:creationId xmlns:p14="http://schemas.microsoft.com/office/powerpoint/2010/main" val="71616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7751" y="452597"/>
            <a:ext cx="7296642" cy="1826778"/>
          </a:xfrm>
        </p:spPr>
        <p:txBody>
          <a:bodyPr/>
          <a:lstStyle/>
          <a:p>
            <a:pPr marL="0" indent="0">
              <a:buNone/>
            </a:pPr>
            <a:r>
              <a:rPr lang="en-US" sz="3600" dirty="0" smtClean="0">
                <a:solidFill>
                  <a:schemeClr val="tx2"/>
                </a:solidFill>
              </a:rPr>
              <a:t>Think of PivotTables as how to solve a word problem: What is the question asking?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53" y="5276111"/>
            <a:ext cx="2476190" cy="1447619"/>
          </a:xfrm>
          <a:prstGeom prst="rect">
            <a:avLst/>
          </a:prstGeom>
        </p:spPr>
      </p:pic>
      <p:sp>
        <p:nvSpPr>
          <p:cNvPr id="4" name="TextBox 3"/>
          <p:cNvSpPr txBox="1"/>
          <p:nvPr/>
        </p:nvSpPr>
        <p:spPr>
          <a:xfrm>
            <a:off x="557751" y="2634712"/>
            <a:ext cx="7811145" cy="1815882"/>
          </a:xfrm>
          <a:prstGeom prst="rect">
            <a:avLst/>
          </a:prstGeom>
          <a:noFill/>
        </p:spPr>
        <p:txBody>
          <a:bodyPr wrap="square" rtlCol="0">
            <a:spAutoFit/>
          </a:bodyPr>
          <a:lstStyle/>
          <a:p>
            <a:r>
              <a:rPr lang="en-US" sz="2800" dirty="0" smtClean="0"/>
              <a:t>Open the </a:t>
            </a:r>
            <a:r>
              <a:rPr lang="en-US" sz="2800" dirty="0" err="1" smtClean="0"/>
              <a:t>BigData</a:t>
            </a:r>
            <a:r>
              <a:rPr lang="en-US" sz="2800" dirty="0" smtClean="0"/>
              <a:t> tab and review the information.</a:t>
            </a:r>
          </a:p>
          <a:p>
            <a:r>
              <a:rPr lang="en-US" sz="2800" dirty="0" smtClean="0"/>
              <a:t>Can you think of certain questions an analyst would like to see?</a:t>
            </a:r>
            <a:endParaRPr lang="en-US" sz="2800" dirty="0"/>
          </a:p>
        </p:txBody>
      </p:sp>
    </p:spTree>
    <p:extLst>
      <p:ext uri="{BB962C8B-B14F-4D97-AF65-F5344CB8AC3E}">
        <p14:creationId xmlns:p14="http://schemas.microsoft.com/office/powerpoint/2010/main" val="2059917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959" y="195426"/>
            <a:ext cx="8570564" cy="4686540"/>
          </a:xfrm>
        </p:spPr>
        <p:txBody>
          <a:bodyPr/>
          <a:lstStyle/>
          <a:p>
            <a:pPr marL="0" indent="0">
              <a:buNone/>
            </a:pPr>
            <a:r>
              <a:rPr lang="en-US" sz="4400" dirty="0" smtClean="0">
                <a:solidFill>
                  <a:schemeClr val="tx2"/>
                </a:solidFill>
              </a:rPr>
              <a:t>Subtotals</a:t>
            </a:r>
          </a:p>
          <a:p>
            <a:pPr marL="0" indent="0">
              <a:buNone/>
            </a:pPr>
            <a:endParaRPr lang="en-US" sz="4000" dirty="0">
              <a:solidFill>
                <a:schemeClr val="tx2"/>
              </a:solidFill>
            </a:endParaRPr>
          </a:p>
          <a:p>
            <a:pPr marL="0" indent="0">
              <a:buNone/>
            </a:pPr>
            <a:r>
              <a:rPr lang="en-US" sz="4000" dirty="0" smtClean="0">
                <a:solidFill>
                  <a:schemeClr val="tx2"/>
                </a:solidFill>
              </a:rPr>
              <a:t>PivotTable Tools &gt; Design &gt;Layout</a:t>
            </a:r>
          </a:p>
          <a:p>
            <a:pPr marL="0" indent="0">
              <a:buNone/>
            </a:pPr>
            <a:r>
              <a:rPr lang="en-US" sz="3600" dirty="0" smtClean="0">
                <a:solidFill>
                  <a:schemeClr val="tx2"/>
                </a:solidFill>
              </a:rPr>
              <a:t>Subtotals control allows you to toggle subtotals on and off, as well as place them at the top or bottom of the section.</a:t>
            </a:r>
            <a:endParaRPr lang="en-US" sz="3600"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773" y="176783"/>
            <a:ext cx="2293750" cy="7436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5336" y="4462333"/>
            <a:ext cx="2523809" cy="2066667"/>
          </a:xfrm>
          <a:prstGeom prst="rect">
            <a:avLst/>
          </a:prstGeom>
        </p:spPr>
      </p:pic>
    </p:spTree>
    <p:extLst>
      <p:ext uri="{BB962C8B-B14F-4D97-AF65-F5344CB8AC3E}">
        <p14:creationId xmlns:p14="http://schemas.microsoft.com/office/powerpoint/2010/main" val="2744561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89939" y="4610470"/>
            <a:ext cx="2774197" cy="754866"/>
          </a:xfrm>
        </p:spPr>
        <p:txBody>
          <a:bodyPr/>
          <a:lstStyle/>
          <a:p>
            <a:pPr marL="0" indent="0">
              <a:buNone/>
            </a:pPr>
            <a:r>
              <a:rPr lang="en-US" sz="3600" dirty="0" smtClean="0">
                <a:solidFill>
                  <a:schemeClr val="tx2"/>
                </a:solidFill>
              </a:rPr>
              <a:t>Tabular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939" y="5850368"/>
            <a:ext cx="2476190" cy="8028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78" y="251118"/>
            <a:ext cx="4866330" cy="208399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678" y="2522676"/>
            <a:ext cx="4866330" cy="1695708"/>
          </a:xfrm>
          <a:prstGeom prst="rect">
            <a:avLst/>
          </a:prstGeom>
        </p:spPr>
      </p:pic>
      <p:sp>
        <p:nvSpPr>
          <p:cNvPr id="6" name="TextBox 5"/>
          <p:cNvSpPr txBox="1"/>
          <p:nvPr/>
        </p:nvSpPr>
        <p:spPr>
          <a:xfrm>
            <a:off x="5489939" y="125478"/>
            <a:ext cx="3654061" cy="1754326"/>
          </a:xfrm>
          <a:prstGeom prst="rect">
            <a:avLst/>
          </a:prstGeom>
          <a:noFill/>
        </p:spPr>
        <p:txBody>
          <a:bodyPr wrap="square" rtlCol="0">
            <a:spAutoFit/>
          </a:bodyPr>
          <a:lstStyle/>
          <a:p>
            <a:r>
              <a:rPr lang="en-US" sz="3600" dirty="0" smtClean="0"/>
              <a:t>Report options:</a:t>
            </a:r>
          </a:p>
          <a:p>
            <a:endParaRPr lang="en-US" sz="3600" dirty="0" smtClean="0"/>
          </a:p>
          <a:p>
            <a:r>
              <a:rPr lang="en-US" sz="3600" dirty="0" smtClean="0"/>
              <a:t>Compact</a:t>
            </a:r>
            <a:endParaRPr lang="en-US" sz="3600"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860" y="4359812"/>
            <a:ext cx="4881966" cy="1695374"/>
          </a:xfrm>
          <a:prstGeom prst="rect">
            <a:avLst/>
          </a:prstGeom>
        </p:spPr>
      </p:pic>
      <p:sp>
        <p:nvSpPr>
          <p:cNvPr id="8" name="TextBox 7"/>
          <p:cNvSpPr txBox="1"/>
          <p:nvPr/>
        </p:nvSpPr>
        <p:spPr>
          <a:xfrm>
            <a:off x="5489939" y="2965730"/>
            <a:ext cx="2036594" cy="923330"/>
          </a:xfrm>
          <a:prstGeom prst="rect">
            <a:avLst/>
          </a:prstGeom>
          <a:noFill/>
        </p:spPr>
        <p:txBody>
          <a:bodyPr wrap="square" rtlCol="0">
            <a:spAutoFit/>
          </a:bodyPr>
          <a:lstStyle/>
          <a:p>
            <a:r>
              <a:rPr lang="en-US" sz="3600" dirty="0" smtClean="0"/>
              <a:t>Outline</a:t>
            </a:r>
          </a:p>
          <a:p>
            <a:endParaRPr lang="en-US" dirty="0"/>
          </a:p>
        </p:txBody>
      </p:sp>
    </p:spTree>
    <p:extLst>
      <p:ext uri="{BB962C8B-B14F-4D97-AF65-F5344CB8AC3E}">
        <p14:creationId xmlns:p14="http://schemas.microsoft.com/office/powerpoint/2010/main" val="750735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00380" y="2217829"/>
            <a:ext cx="7423688" cy="3530467"/>
          </a:xfrm>
        </p:spPr>
        <p:txBody>
          <a:bodyPr/>
          <a:lstStyle/>
          <a:p>
            <a:pPr marL="0" indent="0">
              <a:buNone/>
            </a:pPr>
            <a:r>
              <a:rPr lang="en-US" sz="4000" dirty="0" smtClean="0">
                <a:solidFill>
                  <a:schemeClr val="tx2"/>
                </a:solidFill>
              </a:rPr>
              <a:t>There are at least two ways of selecting / limiting data:</a:t>
            </a:r>
          </a:p>
          <a:p>
            <a:pPr marL="0" indent="0">
              <a:buNone/>
            </a:pPr>
            <a:endParaRPr lang="en-US" sz="4000" dirty="0" smtClean="0">
              <a:solidFill>
                <a:schemeClr val="tx2"/>
              </a:solidFill>
            </a:endParaRPr>
          </a:p>
          <a:p>
            <a:pPr>
              <a:buFont typeface="Wingdings" panose="05000000000000000000" pitchFamily="2" charset="2"/>
              <a:buChar char="§"/>
            </a:pPr>
            <a:r>
              <a:rPr lang="en-US" sz="4000" dirty="0" smtClean="0">
                <a:solidFill>
                  <a:schemeClr val="tx2"/>
                </a:solidFill>
              </a:rPr>
              <a:t>Filters </a:t>
            </a:r>
          </a:p>
          <a:p>
            <a:pPr>
              <a:buFont typeface="Wingdings" panose="05000000000000000000" pitchFamily="2" charset="2"/>
              <a:buChar char="§"/>
            </a:pPr>
            <a:r>
              <a:rPr lang="en-US" sz="4000" dirty="0" smtClean="0">
                <a:solidFill>
                  <a:schemeClr val="tx2"/>
                </a:solidFill>
              </a:rPr>
              <a:t>Slicers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673" y="239816"/>
            <a:ext cx="4376839" cy="1419030"/>
          </a:xfrm>
          <a:prstGeom prst="rect">
            <a:avLst/>
          </a:prstGeom>
        </p:spPr>
      </p:pic>
    </p:spTree>
    <p:extLst>
      <p:ext uri="{BB962C8B-B14F-4D97-AF65-F5344CB8AC3E}">
        <p14:creationId xmlns:p14="http://schemas.microsoft.com/office/powerpoint/2010/main" val="157991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959" y="195426"/>
            <a:ext cx="8028122" cy="1453696"/>
          </a:xfrm>
        </p:spPr>
        <p:txBody>
          <a:bodyPr/>
          <a:lstStyle/>
          <a:p>
            <a:pPr marL="0" indent="0">
              <a:buNone/>
            </a:pPr>
            <a:r>
              <a:rPr lang="en-US" sz="4000" dirty="0" smtClean="0">
                <a:solidFill>
                  <a:schemeClr val="tx2"/>
                </a:solidFill>
              </a:rPr>
              <a:t>Slicers</a:t>
            </a:r>
          </a:p>
          <a:p>
            <a:pPr marL="0" indent="0">
              <a:buNone/>
            </a:pPr>
            <a:r>
              <a:rPr lang="en-US" sz="4000" dirty="0" smtClean="0">
                <a:solidFill>
                  <a:schemeClr val="tx2"/>
                </a:solidFill>
              </a:rPr>
              <a:t>Interactive, good for doing “what-if” scenarios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773" y="176783"/>
            <a:ext cx="2293750" cy="7436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81" y="2810767"/>
            <a:ext cx="2042043" cy="198016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885" y="2810767"/>
            <a:ext cx="2156016" cy="266716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755" y="2810767"/>
            <a:ext cx="4153768" cy="2426409"/>
          </a:xfrm>
          <a:prstGeom prst="rect">
            <a:avLst/>
          </a:prstGeom>
        </p:spPr>
      </p:pic>
    </p:spTree>
    <p:extLst>
      <p:ext uri="{BB962C8B-B14F-4D97-AF65-F5344CB8AC3E}">
        <p14:creationId xmlns:p14="http://schemas.microsoft.com/office/powerpoint/2010/main" val="1767502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6393" y="452597"/>
            <a:ext cx="7423688" cy="1453696"/>
          </a:xfrm>
        </p:spPr>
        <p:txBody>
          <a:bodyPr/>
          <a:lstStyle/>
          <a:p>
            <a:pPr marL="0" indent="0">
              <a:buNone/>
            </a:pPr>
            <a:r>
              <a:rPr lang="en-US" sz="4000" dirty="0" smtClean="0">
                <a:solidFill>
                  <a:schemeClr val="tx2"/>
                </a:solidFill>
              </a:rPr>
              <a:t>Filters</a:t>
            </a:r>
          </a:p>
          <a:p>
            <a:pPr marL="742950" indent="-742950">
              <a:buFont typeface="+mj-lt"/>
              <a:buAutoNum type="arabicPeriod"/>
            </a:pPr>
            <a:r>
              <a:rPr lang="en-US" sz="4000" dirty="0" smtClean="0">
                <a:solidFill>
                  <a:schemeClr val="tx2"/>
                </a:solidFill>
              </a:rPr>
              <a:t>Click on any of the “Drop down arrows to see the filter options.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027" y="207779"/>
            <a:ext cx="2563538" cy="83113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6082" y="3510881"/>
            <a:ext cx="5914714" cy="1309092"/>
          </a:xfrm>
          <a:prstGeom prst="rect">
            <a:avLst/>
          </a:prstGeom>
        </p:spPr>
      </p:pic>
    </p:spTree>
    <p:extLst>
      <p:ext uri="{BB962C8B-B14F-4D97-AF65-F5344CB8AC3E}">
        <p14:creationId xmlns:p14="http://schemas.microsoft.com/office/powerpoint/2010/main" val="3059452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6393" y="452597"/>
            <a:ext cx="7423688" cy="1453696"/>
          </a:xfrm>
        </p:spPr>
        <p:txBody>
          <a:bodyPr/>
          <a:lstStyle/>
          <a:p>
            <a:pPr marL="0" indent="0">
              <a:buNone/>
            </a:pPr>
            <a:r>
              <a:rPr lang="en-US" sz="4000" dirty="0" smtClean="0">
                <a:solidFill>
                  <a:schemeClr val="tx2"/>
                </a:solidFill>
              </a:rPr>
              <a:t>Filters</a:t>
            </a:r>
          </a:p>
          <a:p>
            <a:pPr marL="742950" indent="-742950">
              <a:buFont typeface="+mj-lt"/>
              <a:buAutoNum type="arabicPeriod" startAt="2"/>
            </a:pPr>
            <a:r>
              <a:rPr lang="en-US" sz="4000" dirty="0" smtClean="0">
                <a:solidFill>
                  <a:schemeClr val="tx2"/>
                </a:solidFill>
              </a:rPr>
              <a:t>Value Filters &gt; Top 10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985" y="176782"/>
            <a:ext cx="2563538" cy="83113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84" y="2411212"/>
            <a:ext cx="3828081" cy="265406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389" y="5232679"/>
            <a:ext cx="8211696" cy="139084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5855" y="2411212"/>
            <a:ext cx="4618212" cy="1809772"/>
          </a:xfrm>
          <a:prstGeom prst="rect">
            <a:avLst/>
          </a:prstGeom>
        </p:spPr>
      </p:pic>
    </p:spTree>
    <p:extLst>
      <p:ext uri="{BB962C8B-B14F-4D97-AF65-F5344CB8AC3E}">
        <p14:creationId xmlns:p14="http://schemas.microsoft.com/office/powerpoint/2010/main" val="1837292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2475" y="452597"/>
            <a:ext cx="8167606" cy="1453696"/>
          </a:xfrm>
        </p:spPr>
        <p:txBody>
          <a:bodyPr/>
          <a:lstStyle/>
          <a:p>
            <a:pPr marL="0" indent="0">
              <a:buNone/>
            </a:pPr>
            <a:r>
              <a:rPr lang="en-US" sz="4400" dirty="0" smtClean="0">
                <a:solidFill>
                  <a:schemeClr val="tx2"/>
                </a:solidFill>
              </a:rPr>
              <a:t>Format Numbers</a:t>
            </a:r>
          </a:p>
          <a:p>
            <a:pPr marL="0" indent="0">
              <a:buNone/>
            </a:pPr>
            <a:endParaRPr lang="en-US" sz="4000" dirty="0" smtClean="0">
              <a:solidFill>
                <a:schemeClr val="tx2"/>
              </a:solidFill>
            </a:endParaRPr>
          </a:p>
          <a:p>
            <a:pPr marL="0" indent="0">
              <a:buNone/>
            </a:pPr>
            <a:r>
              <a:rPr lang="en-US" sz="4000" dirty="0" smtClean="0">
                <a:solidFill>
                  <a:schemeClr val="tx2"/>
                </a:solidFill>
              </a:rPr>
              <a:t>When you create a PivotTable, Dates and numbers loose their formatting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985" y="176782"/>
            <a:ext cx="2563538" cy="8311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75" y="4370522"/>
            <a:ext cx="2001525" cy="218890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1541" y="4370522"/>
            <a:ext cx="1355267" cy="218890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5410" y="3924578"/>
            <a:ext cx="3104193" cy="2634847"/>
          </a:xfrm>
          <a:prstGeom prst="rect">
            <a:avLst/>
          </a:prstGeom>
        </p:spPr>
      </p:pic>
    </p:spTree>
    <p:extLst>
      <p:ext uri="{BB962C8B-B14F-4D97-AF65-F5344CB8AC3E}">
        <p14:creationId xmlns:p14="http://schemas.microsoft.com/office/powerpoint/2010/main" val="2010978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93122" y="207715"/>
            <a:ext cx="5688106" cy="722187"/>
          </a:xfrm>
        </p:spPr>
        <p:txBody>
          <a:bodyPr/>
          <a:lstStyle/>
          <a:p>
            <a:pPr marL="0" indent="0">
              <a:buNone/>
            </a:pPr>
            <a:r>
              <a:rPr lang="en-US" sz="4400" dirty="0" smtClean="0"/>
              <a:t>Parts of a PivotTable </a:t>
            </a:r>
            <a:endParaRPr lang="en-US" sz="4400" dirty="0">
              <a:solidFill>
                <a:schemeClr val="accent2">
                  <a:lumMod val="20000"/>
                  <a:lumOff val="8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55" y="523070"/>
            <a:ext cx="8880757" cy="6660566"/>
          </a:xfrm>
          <a:prstGeom prst="rect">
            <a:avLst/>
          </a:prstGeom>
        </p:spPr>
      </p:pic>
    </p:spTree>
    <p:extLst>
      <p:ext uri="{BB962C8B-B14F-4D97-AF65-F5344CB8AC3E}">
        <p14:creationId xmlns:p14="http://schemas.microsoft.com/office/powerpoint/2010/main" val="2122667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0552" y="1971429"/>
            <a:ext cx="8074993" cy="3158509"/>
          </a:xfrm>
        </p:spPr>
        <p:txBody>
          <a:bodyPr/>
          <a:lstStyle/>
          <a:p>
            <a:pPr marL="0" indent="0">
              <a:buNone/>
            </a:pPr>
            <a:r>
              <a:rPr lang="en-US" sz="4400" dirty="0" smtClean="0">
                <a:solidFill>
                  <a:schemeClr val="tx2"/>
                </a:solidFill>
              </a:rPr>
              <a:t>Drill down</a:t>
            </a:r>
          </a:p>
          <a:p>
            <a:pPr marL="0" indent="0">
              <a:buNone/>
            </a:pPr>
            <a:r>
              <a:rPr lang="en-US" sz="3600" dirty="0" smtClean="0">
                <a:solidFill>
                  <a:schemeClr val="tx2"/>
                </a:solidFill>
              </a:rPr>
              <a:t>double click on a Value Field and Excel will generate a new sheet listing all the components in that field.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599" y="344587"/>
            <a:ext cx="2325404" cy="1104683"/>
          </a:xfrm>
          <a:prstGeom prst="rect">
            <a:avLst/>
          </a:prstGeom>
        </p:spPr>
      </p:pic>
    </p:spTree>
    <p:extLst>
      <p:ext uri="{BB962C8B-B14F-4D97-AF65-F5344CB8AC3E}">
        <p14:creationId xmlns:p14="http://schemas.microsoft.com/office/powerpoint/2010/main" val="1422232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090" y="220600"/>
            <a:ext cx="2325404" cy="1104683"/>
          </a:xfrm>
          <a:prstGeom prst="rect">
            <a:avLst/>
          </a:prstGeom>
        </p:spPr>
      </p:pic>
      <p:sp>
        <p:nvSpPr>
          <p:cNvPr id="4" name="TextBox 3"/>
          <p:cNvSpPr txBox="1"/>
          <p:nvPr/>
        </p:nvSpPr>
        <p:spPr>
          <a:xfrm>
            <a:off x="139486" y="466262"/>
            <a:ext cx="8788008" cy="2923877"/>
          </a:xfrm>
          <a:prstGeom prst="rect">
            <a:avLst/>
          </a:prstGeom>
          <a:noFill/>
        </p:spPr>
        <p:txBody>
          <a:bodyPr wrap="square" rtlCol="0">
            <a:spAutoFit/>
          </a:bodyPr>
          <a:lstStyle/>
          <a:p>
            <a:r>
              <a:rPr lang="en-US" sz="4000" dirty="0" smtClean="0"/>
              <a:t>Pivot Charts </a:t>
            </a:r>
            <a:endParaRPr lang="en-US" sz="4000" dirty="0"/>
          </a:p>
          <a:p>
            <a:endParaRPr lang="en-US" sz="3600" dirty="0" smtClean="0"/>
          </a:p>
          <a:p>
            <a:endParaRPr lang="en-US" sz="3600" dirty="0" smtClean="0"/>
          </a:p>
          <a:p>
            <a:r>
              <a:rPr lang="en-US" sz="3600" dirty="0" smtClean="0"/>
              <a:t>PivotTable Tools &gt; Data &gt; Analyze &gt; PivotChart</a:t>
            </a:r>
            <a:endParaRPr lang="en-US"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501" y="3390139"/>
            <a:ext cx="4638095" cy="1742857"/>
          </a:xfrm>
          <a:prstGeom prst="rect">
            <a:avLst/>
          </a:prstGeom>
        </p:spPr>
      </p:pic>
      <p:sp>
        <p:nvSpPr>
          <p:cNvPr id="6" name="TextBox 5"/>
          <p:cNvSpPr txBox="1"/>
          <p:nvPr/>
        </p:nvSpPr>
        <p:spPr>
          <a:xfrm>
            <a:off x="542441" y="5532895"/>
            <a:ext cx="6896745" cy="1077218"/>
          </a:xfrm>
          <a:prstGeom prst="rect">
            <a:avLst/>
          </a:prstGeom>
          <a:noFill/>
        </p:spPr>
        <p:txBody>
          <a:bodyPr wrap="square" rtlCol="0">
            <a:spAutoFit/>
          </a:bodyPr>
          <a:lstStyle/>
          <a:p>
            <a:r>
              <a:rPr lang="en-US" sz="3200" dirty="0" smtClean="0"/>
              <a:t>Follow the wizard through the regular Chart options</a:t>
            </a:r>
            <a:r>
              <a:rPr lang="en-US" dirty="0" smtClean="0"/>
              <a:t>.</a:t>
            </a:r>
            <a:endParaRPr lang="en-US" dirty="0"/>
          </a:p>
        </p:txBody>
      </p:sp>
    </p:spTree>
    <p:extLst>
      <p:ext uri="{BB962C8B-B14F-4D97-AF65-F5344CB8AC3E}">
        <p14:creationId xmlns:p14="http://schemas.microsoft.com/office/powerpoint/2010/main" val="2768894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80" y="793670"/>
            <a:ext cx="8810736" cy="5855103"/>
          </a:xfrm>
          <a:prstGeom prst="rect">
            <a:avLst/>
          </a:prstGeom>
        </p:spPr>
      </p:pic>
      <p:sp>
        <p:nvSpPr>
          <p:cNvPr id="7" name="TextBox 6"/>
          <p:cNvSpPr txBox="1"/>
          <p:nvPr/>
        </p:nvSpPr>
        <p:spPr>
          <a:xfrm>
            <a:off x="371959" y="264785"/>
            <a:ext cx="1342034" cy="369332"/>
          </a:xfrm>
          <a:prstGeom prst="rect">
            <a:avLst/>
          </a:prstGeom>
          <a:noFill/>
        </p:spPr>
        <p:txBody>
          <a:bodyPr wrap="none" rtlCol="0">
            <a:spAutoFit/>
          </a:bodyPr>
          <a:lstStyle/>
          <a:p>
            <a:r>
              <a:rPr lang="en-US" dirty="0" smtClean="0"/>
              <a:t>Excel 2016</a:t>
            </a:r>
            <a:endParaRPr lang="en-US" dirty="0"/>
          </a:p>
        </p:txBody>
      </p:sp>
    </p:spTree>
    <p:extLst>
      <p:ext uri="{BB962C8B-B14F-4D97-AF65-F5344CB8AC3E}">
        <p14:creationId xmlns:p14="http://schemas.microsoft.com/office/powerpoint/2010/main" val="2188073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80" y="827184"/>
            <a:ext cx="8810736" cy="5788074"/>
          </a:xfrm>
          <a:prstGeom prst="rect">
            <a:avLst/>
          </a:prstGeom>
        </p:spPr>
      </p:pic>
      <p:sp>
        <p:nvSpPr>
          <p:cNvPr id="7" name="TextBox 6"/>
          <p:cNvSpPr txBox="1"/>
          <p:nvPr/>
        </p:nvSpPr>
        <p:spPr>
          <a:xfrm>
            <a:off x="371959" y="264785"/>
            <a:ext cx="1342034" cy="369332"/>
          </a:xfrm>
          <a:prstGeom prst="rect">
            <a:avLst/>
          </a:prstGeom>
          <a:noFill/>
        </p:spPr>
        <p:txBody>
          <a:bodyPr wrap="none" rtlCol="0">
            <a:spAutoFit/>
          </a:bodyPr>
          <a:lstStyle/>
          <a:p>
            <a:r>
              <a:rPr lang="en-US" dirty="0" smtClean="0"/>
              <a:t>Excel 2016</a:t>
            </a:r>
            <a:endParaRPr lang="en-US" dirty="0"/>
          </a:p>
        </p:txBody>
      </p:sp>
    </p:spTree>
    <p:extLst>
      <p:ext uri="{BB962C8B-B14F-4D97-AF65-F5344CB8AC3E}">
        <p14:creationId xmlns:p14="http://schemas.microsoft.com/office/powerpoint/2010/main" val="1209134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2034" y="666427"/>
            <a:ext cx="4680488" cy="3285641"/>
          </a:xfrm>
        </p:spPr>
        <p:txBody>
          <a:bodyPr/>
          <a:lstStyle/>
          <a:p>
            <a:pPr marL="0" indent="0">
              <a:buNone/>
            </a:pPr>
            <a:r>
              <a:rPr lang="en-US" sz="3200" dirty="0" smtClean="0"/>
              <a:t>I recommend this book as the best PivotTable reference available.  Skokie Library has it available as an electronic book. (EPUB)</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666427"/>
            <a:ext cx="3667125" cy="4752975"/>
          </a:xfrm>
          <a:prstGeom prst="rect">
            <a:avLst/>
          </a:prstGeom>
        </p:spPr>
      </p:pic>
      <p:sp>
        <p:nvSpPr>
          <p:cNvPr id="4" name="TextBox 3"/>
          <p:cNvSpPr txBox="1"/>
          <p:nvPr/>
        </p:nvSpPr>
        <p:spPr>
          <a:xfrm>
            <a:off x="457200" y="5626675"/>
            <a:ext cx="4037308" cy="923330"/>
          </a:xfrm>
          <a:prstGeom prst="rect">
            <a:avLst/>
          </a:prstGeom>
          <a:noFill/>
        </p:spPr>
        <p:txBody>
          <a:bodyPr wrap="square" rtlCol="0">
            <a:spAutoFit/>
          </a:bodyPr>
          <a:lstStyle/>
          <a:p>
            <a:r>
              <a:rPr lang="en-US" dirty="0" smtClean="0"/>
              <a:t>Excel 2015 Pivot Table Data Crunching, by Bill </a:t>
            </a:r>
            <a:r>
              <a:rPr lang="en-US" dirty="0" err="1" smtClean="0"/>
              <a:t>Jelen</a:t>
            </a:r>
            <a:r>
              <a:rPr lang="en-US" dirty="0" smtClean="0"/>
              <a:t> and Michael Alexander</a:t>
            </a:r>
            <a:endParaRPr lang="en-US" dirty="0"/>
          </a:p>
        </p:txBody>
      </p:sp>
    </p:spTree>
    <p:extLst>
      <p:ext uri="{BB962C8B-B14F-4D97-AF65-F5344CB8AC3E}">
        <p14:creationId xmlns:p14="http://schemas.microsoft.com/office/powerpoint/2010/main" val="1735508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4108" y="1882558"/>
            <a:ext cx="8026946" cy="3048000"/>
          </a:xfrm>
        </p:spPr>
        <p:txBody>
          <a:bodyPr/>
          <a:lstStyle/>
          <a:p>
            <a:pPr marL="0" indent="0">
              <a:buNone/>
            </a:pPr>
            <a:r>
              <a:rPr lang="en-US" sz="4000" dirty="0" smtClean="0"/>
              <a:t>More Excel classes:</a:t>
            </a:r>
          </a:p>
          <a:p>
            <a:r>
              <a:rPr lang="en-US" sz="4000" dirty="0" smtClean="0"/>
              <a:t>Charts and Graphs</a:t>
            </a:r>
          </a:p>
          <a:p>
            <a:r>
              <a:rPr lang="en-US" sz="4000" dirty="0" smtClean="0"/>
              <a:t>Formulas and Functions</a:t>
            </a:r>
          </a:p>
          <a:p>
            <a:r>
              <a:rPr lang="en-US" sz="4000" dirty="0" smtClean="0"/>
              <a:t>Making a Budget using Excel</a:t>
            </a:r>
          </a:p>
          <a:p>
            <a:pPr marL="0" indent="0">
              <a:buNone/>
            </a:pPr>
            <a:endParaRPr lang="en-US" sz="4000" dirty="0"/>
          </a:p>
        </p:txBody>
      </p:sp>
    </p:spTree>
    <p:extLst>
      <p:ext uri="{BB962C8B-B14F-4D97-AF65-F5344CB8AC3E}">
        <p14:creationId xmlns:p14="http://schemas.microsoft.com/office/powerpoint/2010/main" val="1154608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dirty="0"/>
              <a:t>Want a copy of this presentation?</a:t>
            </a:r>
          </a:p>
          <a:p>
            <a:pPr marL="0" indent="0">
              <a:buNone/>
            </a:pPr>
            <a:r>
              <a:rPr lang="en-US" dirty="0"/>
              <a:t>Visit </a:t>
            </a:r>
            <a:r>
              <a:rPr lang="en-US" dirty="0" err="1"/>
              <a:t>www.skokielibrary.info</a:t>
            </a:r>
            <a:r>
              <a:rPr lang="en-US" dirty="0"/>
              <a:t>/</a:t>
            </a:r>
            <a:r>
              <a:rPr lang="en-US" dirty="0" smtClean="0"/>
              <a:t>handouts </a:t>
            </a:r>
          </a:p>
          <a:p>
            <a:pPr marL="0" indent="0">
              <a:buNone/>
            </a:pPr>
            <a:r>
              <a:rPr lang="en-US" dirty="0" smtClean="0"/>
              <a:t>where </a:t>
            </a:r>
            <a:r>
              <a:rPr lang="en-US" dirty="0"/>
              <a:t>this presentation will be available </a:t>
            </a:r>
            <a:endParaRPr lang="en-US" dirty="0" smtClean="0"/>
          </a:p>
          <a:p>
            <a:pPr marL="0" indent="0">
              <a:buNone/>
            </a:pPr>
            <a:r>
              <a:rPr lang="en-US" dirty="0" smtClean="0"/>
              <a:t>for four </a:t>
            </a:r>
            <a:r>
              <a:rPr lang="en-US" dirty="0"/>
              <a:t>weeks.</a:t>
            </a:r>
          </a:p>
          <a:p>
            <a:pPr marL="0" indent="0">
              <a:buNone/>
            </a:pPr>
            <a:endParaRPr lang="en-US" dirty="0"/>
          </a:p>
        </p:txBody>
      </p:sp>
      <p:sp>
        <p:nvSpPr>
          <p:cNvPr id="3" name="Text Placeholder 2"/>
          <p:cNvSpPr>
            <a:spLocks noGrp="1"/>
          </p:cNvSpPr>
          <p:nvPr>
            <p:ph type="body" sz="quarter" idx="12"/>
          </p:nvPr>
        </p:nvSpPr>
        <p:spPr/>
        <p:txBody>
          <a:bodyPr/>
          <a:lstStyle/>
          <a:p>
            <a:r>
              <a:rPr lang="en-US" dirty="0" smtClean="0"/>
              <a:t>Thank You</a:t>
            </a:r>
            <a:endParaRPr lang="en-US" dirty="0"/>
          </a:p>
        </p:txBody>
      </p:sp>
    </p:spTree>
    <p:extLst>
      <p:ext uri="{BB962C8B-B14F-4D97-AF65-F5344CB8AC3E}">
        <p14:creationId xmlns:p14="http://schemas.microsoft.com/office/powerpoint/2010/main" val="2139649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56841" y="998126"/>
            <a:ext cx="6447293" cy="1574594"/>
          </a:xfrm>
        </p:spPr>
        <p:txBody>
          <a:bodyPr/>
          <a:lstStyle/>
          <a:p>
            <a:pPr marL="0" indent="0" algn="ctr">
              <a:buNone/>
            </a:pPr>
            <a:r>
              <a:rPr lang="en-US" sz="4800" dirty="0"/>
              <a:t>1</a:t>
            </a:r>
            <a:r>
              <a:rPr lang="en-US" sz="4800" dirty="0" smtClean="0"/>
              <a:t>) Let’s create our first Pivot table</a:t>
            </a:r>
            <a:r>
              <a:rPr lang="en-US" sz="4400" dirty="0" smtClean="0"/>
              <a:t>.</a:t>
            </a:r>
            <a:endParaRPr lang="en-US" sz="4400" dirty="0">
              <a:solidFill>
                <a:schemeClr val="accent2">
                  <a:lumMod val="20000"/>
                  <a:lumOff val="80000"/>
                </a:schemeClr>
              </a:solidFill>
            </a:endParaRPr>
          </a:p>
        </p:txBody>
      </p:sp>
      <p:sp>
        <p:nvSpPr>
          <p:cNvPr id="4" name="TextBox 3"/>
          <p:cNvSpPr txBox="1"/>
          <p:nvPr/>
        </p:nvSpPr>
        <p:spPr>
          <a:xfrm>
            <a:off x="1022888" y="2975674"/>
            <a:ext cx="7074975" cy="3108543"/>
          </a:xfrm>
          <a:prstGeom prst="rect">
            <a:avLst/>
          </a:prstGeom>
          <a:noFill/>
        </p:spPr>
        <p:txBody>
          <a:bodyPr wrap="square" rtlCol="0">
            <a:spAutoFit/>
          </a:bodyPr>
          <a:lstStyle/>
          <a:p>
            <a:pPr marL="342900" indent="-342900">
              <a:buFont typeface="+mj-lt"/>
              <a:buAutoNum type="arabicPeriod"/>
            </a:pPr>
            <a:r>
              <a:rPr lang="en-US" sz="2800" dirty="0" smtClean="0"/>
              <a:t>Open file “</a:t>
            </a:r>
            <a:r>
              <a:rPr lang="en-US" sz="2800" dirty="0" err="1" smtClean="0"/>
              <a:t>PivotTableClass</a:t>
            </a:r>
            <a:r>
              <a:rPr lang="en-US" sz="2800" dirty="0" smtClean="0"/>
              <a:t>”</a:t>
            </a:r>
          </a:p>
          <a:p>
            <a:pPr marL="342900" indent="-342900">
              <a:buFont typeface="+mj-lt"/>
              <a:buAutoNum type="arabicPeriod"/>
            </a:pPr>
            <a:r>
              <a:rPr lang="en-US" sz="2800" dirty="0" smtClean="0"/>
              <a:t>Click on </a:t>
            </a:r>
            <a:r>
              <a:rPr lang="en-US" sz="2800" dirty="0" smtClean="0">
                <a:solidFill>
                  <a:schemeClr val="accent2">
                    <a:lumMod val="20000"/>
                    <a:lumOff val="80000"/>
                  </a:schemeClr>
                </a:solidFill>
              </a:rPr>
              <a:t>Sales</a:t>
            </a:r>
            <a:r>
              <a:rPr lang="en-US" sz="2800" dirty="0" smtClean="0"/>
              <a:t> tab</a:t>
            </a:r>
          </a:p>
          <a:p>
            <a:pPr marL="342900" indent="-342900">
              <a:buFont typeface="+mj-lt"/>
              <a:buAutoNum type="arabicPeriod"/>
            </a:pPr>
            <a:r>
              <a:rPr lang="en-US" sz="2800" dirty="0" smtClean="0"/>
              <a:t>Select all cells, including header row.</a:t>
            </a:r>
          </a:p>
          <a:p>
            <a:pPr marL="342900" indent="-342900">
              <a:buFont typeface="+mj-lt"/>
              <a:buAutoNum type="arabicPeriod"/>
            </a:pPr>
            <a:r>
              <a:rPr lang="en-US" sz="2800" dirty="0" smtClean="0"/>
              <a:t>Insert tab &gt; PivotTable  (most left side)</a:t>
            </a:r>
          </a:p>
          <a:p>
            <a:pPr marL="342900" indent="-342900">
              <a:buFont typeface="+mj-lt"/>
              <a:buAutoNum type="arabicPeriod"/>
            </a:pPr>
            <a:r>
              <a:rPr lang="en-US" sz="2800" dirty="0" smtClean="0"/>
              <a:t>Click “OK” on pop-up window</a:t>
            </a:r>
          </a:p>
          <a:p>
            <a:pPr marL="342900" indent="-342900">
              <a:buFont typeface="+mj-lt"/>
              <a:buAutoNum type="arabicPeriod"/>
            </a:pPr>
            <a:r>
              <a:rPr lang="en-US" sz="2800" dirty="0" smtClean="0"/>
              <a:t>Automatically directed to new sheet, with PivotTable controls.	</a:t>
            </a:r>
            <a:endParaRPr lang="en-US" sz="2800" dirty="0"/>
          </a:p>
        </p:txBody>
      </p:sp>
    </p:spTree>
    <p:extLst>
      <p:ext uri="{BB962C8B-B14F-4D97-AF65-F5344CB8AC3E}">
        <p14:creationId xmlns:p14="http://schemas.microsoft.com/office/powerpoint/2010/main" val="3258986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69" y="0"/>
            <a:ext cx="8356660" cy="6858000"/>
          </a:xfrm>
          <a:prstGeom prst="rect">
            <a:avLst/>
          </a:prstGeom>
        </p:spPr>
      </p:pic>
    </p:spTree>
    <p:extLst>
      <p:ext uri="{BB962C8B-B14F-4D97-AF65-F5344CB8AC3E}">
        <p14:creationId xmlns:p14="http://schemas.microsoft.com/office/powerpoint/2010/main" val="3658155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131" y="3560640"/>
            <a:ext cx="3724795" cy="3238952"/>
          </a:xfrm>
          <a:prstGeom prst="rect">
            <a:avLst/>
          </a:prstGeom>
        </p:spPr>
      </p:pic>
      <p:sp>
        <p:nvSpPr>
          <p:cNvPr id="4" name="TextBox 3"/>
          <p:cNvSpPr txBox="1"/>
          <p:nvPr/>
        </p:nvSpPr>
        <p:spPr>
          <a:xfrm>
            <a:off x="387458" y="371540"/>
            <a:ext cx="7842143" cy="3231654"/>
          </a:xfrm>
          <a:prstGeom prst="rect">
            <a:avLst/>
          </a:prstGeom>
          <a:noFill/>
        </p:spPr>
        <p:txBody>
          <a:bodyPr wrap="square" rtlCol="0">
            <a:spAutoFit/>
          </a:bodyPr>
          <a:lstStyle/>
          <a:p>
            <a:r>
              <a:rPr lang="en-US" sz="3600" dirty="0" smtClean="0"/>
              <a:t>The Create PivotTable Dialog box.</a:t>
            </a:r>
          </a:p>
          <a:p>
            <a:r>
              <a:rPr lang="en-US" sz="2800" dirty="0" smtClean="0"/>
              <a:t>  </a:t>
            </a:r>
          </a:p>
          <a:p>
            <a:r>
              <a:rPr lang="en-US" sz="2800" dirty="0" smtClean="0"/>
              <a:t>The address of the data we just selected appears here.  </a:t>
            </a:r>
          </a:p>
          <a:p>
            <a:r>
              <a:rPr lang="en-US" sz="2800" dirty="0" smtClean="0"/>
              <a:t>Most frequently we put the new PivotTable on an new worksheet.</a:t>
            </a:r>
          </a:p>
          <a:p>
            <a:r>
              <a:rPr lang="en-US" sz="2800" dirty="0" smtClean="0"/>
              <a:t>Click </a:t>
            </a:r>
            <a:r>
              <a:rPr lang="en-US" sz="2800" dirty="0" smtClean="0">
                <a:solidFill>
                  <a:schemeClr val="accent2">
                    <a:lumMod val="20000"/>
                    <a:lumOff val="80000"/>
                  </a:schemeClr>
                </a:solidFill>
              </a:rPr>
              <a:t>OK</a:t>
            </a:r>
            <a:endParaRPr lang="en-US" sz="2800" dirty="0">
              <a:solidFill>
                <a:schemeClr val="accent2">
                  <a:lumMod val="20000"/>
                  <a:lumOff val="80000"/>
                </a:schemeClr>
              </a:solidFill>
            </a:endParaRPr>
          </a:p>
        </p:txBody>
      </p:sp>
    </p:spTree>
    <p:extLst>
      <p:ext uri="{BB962C8B-B14F-4D97-AF65-F5344CB8AC3E}">
        <p14:creationId xmlns:p14="http://schemas.microsoft.com/office/powerpoint/2010/main" val="10676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48" y="0"/>
            <a:ext cx="8146100" cy="6664271"/>
          </a:xfrm>
          <a:prstGeom prst="rect">
            <a:avLst/>
          </a:prstGeom>
        </p:spPr>
      </p:pic>
    </p:spTree>
    <p:extLst>
      <p:ext uri="{BB962C8B-B14F-4D97-AF65-F5344CB8AC3E}">
        <p14:creationId xmlns:p14="http://schemas.microsoft.com/office/powerpoint/2010/main" val="3582319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41"/>
            <a:ext cx="9144000" cy="169498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38787"/>
            <a:ext cx="9144000" cy="1727299"/>
          </a:xfrm>
          <a:prstGeom prst="rect">
            <a:avLst/>
          </a:prstGeom>
        </p:spPr>
      </p:pic>
      <p:sp>
        <p:nvSpPr>
          <p:cNvPr id="5" name="Rectangle 4"/>
          <p:cNvSpPr/>
          <p:nvPr/>
        </p:nvSpPr>
        <p:spPr>
          <a:xfrm>
            <a:off x="241921" y="5654545"/>
            <a:ext cx="6003896" cy="584775"/>
          </a:xfrm>
          <a:prstGeom prst="rect">
            <a:avLst/>
          </a:prstGeom>
        </p:spPr>
        <p:txBody>
          <a:bodyPr wrap="square">
            <a:spAutoFit/>
          </a:bodyPr>
          <a:lstStyle/>
          <a:p>
            <a:r>
              <a:rPr lang="en-US" sz="3200" dirty="0"/>
              <a:t>The ribbon for PivotTables</a:t>
            </a:r>
          </a:p>
        </p:txBody>
      </p:sp>
    </p:spTree>
    <p:extLst>
      <p:ext uri="{BB962C8B-B14F-4D97-AF65-F5344CB8AC3E}">
        <p14:creationId xmlns:p14="http://schemas.microsoft.com/office/powerpoint/2010/main" val="2440025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14158" y="393691"/>
            <a:ext cx="5688106" cy="722187"/>
          </a:xfrm>
        </p:spPr>
        <p:txBody>
          <a:bodyPr/>
          <a:lstStyle/>
          <a:p>
            <a:pPr marL="0" indent="0">
              <a:buNone/>
            </a:pPr>
            <a:r>
              <a:rPr lang="en-US" sz="4400" dirty="0" smtClean="0"/>
              <a:t>Parts of a PivotTable </a:t>
            </a:r>
            <a:endParaRPr lang="en-US" sz="4400" dirty="0">
              <a:solidFill>
                <a:schemeClr val="accent2">
                  <a:lumMod val="20000"/>
                  <a:lumOff val="8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603" y="1115878"/>
            <a:ext cx="5737390" cy="5514451"/>
          </a:xfrm>
          <a:prstGeom prst="rect">
            <a:avLst/>
          </a:prstGeom>
        </p:spPr>
      </p:pic>
      <p:sp>
        <p:nvSpPr>
          <p:cNvPr id="4" name="TextBox 3"/>
          <p:cNvSpPr txBox="1"/>
          <p:nvPr/>
        </p:nvSpPr>
        <p:spPr>
          <a:xfrm>
            <a:off x="7718991" y="4412974"/>
            <a:ext cx="88167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Excel 2016</a:t>
            </a:r>
            <a:endParaRPr lang="en-US" dirty="0"/>
          </a:p>
        </p:txBody>
      </p:sp>
    </p:spTree>
    <p:extLst>
      <p:ext uri="{BB962C8B-B14F-4D97-AF65-F5344CB8AC3E}">
        <p14:creationId xmlns:p14="http://schemas.microsoft.com/office/powerpoint/2010/main" val="1229040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on white">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on teal">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on white">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XT on teal">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XT on seafoam">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XT on red">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MAGE with white stamp">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IMAGE with teal stamp">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3309</TotalTime>
  <Words>1717</Words>
  <Application>Microsoft Office PowerPoint</Application>
  <PresentationFormat>On-screen Show (4:3)</PresentationFormat>
  <Paragraphs>279</Paragraphs>
  <Slides>36</Slides>
  <Notes>36</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36</vt:i4>
      </vt:variant>
    </vt:vector>
  </HeadingPairs>
  <TitlesOfParts>
    <vt:vector size="48" baseType="lpstr">
      <vt:lpstr>Arial</vt:lpstr>
      <vt:lpstr>Calibri</vt:lpstr>
      <vt:lpstr>Century Gothic</vt:lpstr>
      <vt:lpstr>Wingdings</vt:lpstr>
      <vt:lpstr>TITLE on white</vt:lpstr>
      <vt:lpstr>TITLE on teal</vt:lpstr>
      <vt:lpstr>TEXT on white</vt:lpstr>
      <vt:lpstr>1_TEXT on teal</vt:lpstr>
      <vt:lpstr>TEXT on seafoam</vt:lpstr>
      <vt:lpstr>TEXT on red</vt:lpstr>
      <vt:lpstr>IMAGE with white stamp</vt:lpstr>
      <vt:lpstr>IMAGE with teal stamp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dc:creator>
  <cp:lastModifiedBy>Martha Nelson</cp:lastModifiedBy>
  <cp:revision>182</cp:revision>
  <cp:lastPrinted>2015-10-15T13:47:56Z</cp:lastPrinted>
  <dcterms:created xsi:type="dcterms:W3CDTF">2015-10-15T13:25:53Z</dcterms:created>
  <dcterms:modified xsi:type="dcterms:W3CDTF">2016-04-01T19:26:04Z</dcterms:modified>
</cp:coreProperties>
</file>