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5" r:id="rId2"/>
    <p:sldMasterId id="2147483655" r:id="rId3"/>
    <p:sldMasterId id="2147483671" r:id="rId4"/>
    <p:sldMasterId id="2147483658" r:id="rId5"/>
    <p:sldMasterId id="2147483661" r:id="rId6"/>
    <p:sldMasterId id="2147483666" r:id="rId7"/>
    <p:sldMasterId id="2147483677" r:id="rId8"/>
  </p:sldMasterIdLst>
  <p:notesMasterIdLst>
    <p:notesMasterId r:id="rId41"/>
  </p:notesMasterIdLst>
  <p:sldIdLst>
    <p:sldId id="257" r:id="rId9"/>
    <p:sldId id="332" r:id="rId10"/>
    <p:sldId id="320" r:id="rId11"/>
    <p:sldId id="321" r:id="rId12"/>
    <p:sldId id="349" r:id="rId13"/>
    <p:sldId id="323" r:id="rId14"/>
    <p:sldId id="324" r:id="rId15"/>
    <p:sldId id="340" r:id="rId16"/>
    <p:sldId id="329" r:id="rId17"/>
    <p:sldId id="326" r:id="rId18"/>
    <p:sldId id="325" r:id="rId19"/>
    <p:sldId id="331" r:id="rId20"/>
    <p:sldId id="327" r:id="rId21"/>
    <p:sldId id="348" r:id="rId22"/>
    <p:sldId id="347" r:id="rId23"/>
    <p:sldId id="335" r:id="rId24"/>
    <p:sldId id="346" r:id="rId25"/>
    <p:sldId id="319" r:id="rId26"/>
    <p:sldId id="341" r:id="rId27"/>
    <p:sldId id="342" r:id="rId28"/>
    <p:sldId id="328" r:id="rId29"/>
    <p:sldId id="333" r:id="rId30"/>
    <p:sldId id="343" r:id="rId31"/>
    <p:sldId id="339" r:id="rId32"/>
    <p:sldId id="344" r:id="rId33"/>
    <p:sldId id="334" r:id="rId34"/>
    <p:sldId id="277" r:id="rId35"/>
    <p:sldId id="338" r:id="rId36"/>
    <p:sldId id="337" r:id="rId37"/>
    <p:sldId id="336" r:id="rId38"/>
    <p:sldId id="330" r:id="rId39"/>
    <p:sldId id="25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autoAdjust="0"/>
    <p:restoredTop sz="74465" autoAdjust="0"/>
  </p:normalViewPr>
  <p:slideViewPr>
    <p:cSldViewPr snapToGrid="0" snapToObjects="1">
      <p:cViewPr varScale="1">
        <p:scale>
          <a:sx n="72" d="100"/>
          <a:sy n="72" d="100"/>
        </p:scale>
        <p:origin x="480" y="72"/>
      </p:cViewPr>
      <p:guideLst>
        <p:guide orient="horz" pos="2160"/>
        <p:guide pos="2880"/>
      </p:guideLst>
    </p:cSldViewPr>
  </p:slideViewPr>
  <p:outlineViewPr>
    <p:cViewPr>
      <p:scale>
        <a:sx n="33" d="100"/>
        <a:sy n="33" d="100"/>
      </p:scale>
      <p:origin x="0" y="-177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ED0A55-3AE5-4E24-8361-13AE2CC13DD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263BC1A-FDAC-4D05-A573-4371142069F4}">
      <dgm:prSet phldrT="[Text]"/>
      <dgm:spPr/>
      <dgm:t>
        <a:bodyPr/>
        <a:lstStyle/>
        <a:p>
          <a:r>
            <a:rPr lang="en-US" dirty="0" smtClean="0"/>
            <a:t>Look at known expenses</a:t>
          </a:r>
          <a:endParaRPr lang="en-US" dirty="0"/>
        </a:p>
      </dgm:t>
    </dgm:pt>
    <dgm:pt modelId="{BBFBB910-61EA-47C2-90CB-208EF18CE435}" type="parTrans" cxnId="{B3C30C74-4CD0-4C14-94EB-EDC9DA09755C}">
      <dgm:prSet/>
      <dgm:spPr/>
      <dgm:t>
        <a:bodyPr/>
        <a:lstStyle/>
        <a:p>
          <a:endParaRPr lang="en-US"/>
        </a:p>
      </dgm:t>
    </dgm:pt>
    <dgm:pt modelId="{17BE869C-1643-47D8-9DE4-F87295B43310}" type="sibTrans" cxnId="{B3C30C74-4CD0-4C14-94EB-EDC9DA09755C}">
      <dgm:prSet/>
      <dgm:spPr/>
      <dgm:t>
        <a:bodyPr/>
        <a:lstStyle/>
        <a:p>
          <a:endParaRPr lang="en-US"/>
        </a:p>
      </dgm:t>
    </dgm:pt>
    <dgm:pt modelId="{5E518769-6767-4E03-B570-48DCE9EE9260}">
      <dgm:prSet phldrT="[Text]"/>
      <dgm:spPr/>
      <dgm:t>
        <a:bodyPr/>
        <a:lstStyle/>
        <a:p>
          <a:r>
            <a:rPr lang="en-US" dirty="0" smtClean="0"/>
            <a:t>Guess about future expenses, Make future saving goals</a:t>
          </a:r>
          <a:endParaRPr lang="en-US" dirty="0"/>
        </a:p>
      </dgm:t>
    </dgm:pt>
    <dgm:pt modelId="{670CFED8-0D8D-4E35-983C-9A7A1BBD6C5E}" type="parTrans" cxnId="{0FE88BFE-31F7-459F-8ADE-2CD7B7826548}">
      <dgm:prSet/>
      <dgm:spPr/>
      <dgm:t>
        <a:bodyPr/>
        <a:lstStyle/>
        <a:p>
          <a:endParaRPr lang="en-US"/>
        </a:p>
      </dgm:t>
    </dgm:pt>
    <dgm:pt modelId="{875C01E8-940A-433B-9E66-FD8F2FABDF70}" type="sibTrans" cxnId="{0FE88BFE-31F7-459F-8ADE-2CD7B7826548}">
      <dgm:prSet/>
      <dgm:spPr/>
      <dgm:t>
        <a:bodyPr/>
        <a:lstStyle/>
        <a:p>
          <a:endParaRPr lang="en-US"/>
        </a:p>
      </dgm:t>
    </dgm:pt>
    <dgm:pt modelId="{D5E7A6C9-9A47-4663-85BC-2E4BF97F8250}">
      <dgm:prSet phldrT="[Text]"/>
      <dgm:spPr/>
      <dgm:t>
        <a:bodyPr/>
        <a:lstStyle/>
        <a:p>
          <a:r>
            <a:rPr lang="en-US" dirty="0" smtClean="0"/>
            <a:t>Adjust as necessary</a:t>
          </a:r>
          <a:endParaRPr lang="en-US" dirty="0"/>
        </a:p>
      </dgm:t>
    </dgm:pt>
    <dgm:pt modelId="{ADBEA136-09D1-437A-A219-7C65495CB509}" type="parTrans" cxnId="{2DFC2C56-D8AA-4239-B3F3-18F7B7F518AD}">
      <dgm:prSet/>
      <dgm:spPr/>
      <dgm:t>
        <a:bodyPr/>
        <a:lstStyle/>
        <a:p>
          <a:endParaRPr lang="en-US"/>
        </a:p>
      </dgm:t>
    </dgm:pt>
    <dgm:pt modelId="{8BF61B7F-B6EC-4B12-8E3C-6380E40117E8}" type="sibTrans" cxnId="{2DFC2C56-D8AA-4239-B3F3-18F7B7F518AD}">
      <dgm:prSet/>
      <dgm:spPr/>
      <dgm:t>
        <a:bodyPr/>
        <a:lstStyle/>
        <a:p>
          <a:endParaRPr lang="en-US"/>
        </a:p>
      </dgm:t>
    </dgm:pt>
    <dgm:pt modelId="{5A1A3864-FBD8-412F-855B-94726F5BA34D}" type="pres">
      <dgm:prSet presAssocID="{34ED0A55-3AE5-4E24-8361-13AE2CC13DD1}" presName="cycle" presStyleCnt="0">
        <dgm:presLayoutVars>
          <dgm:dir/>
          <dgm:resizeHandles val="exact"/>
        </dgm:presLayoutVars>
      </dgm:prSet>
      <dgm:spPr/>
      <dgm:t>
        <a:bodyPr/>
        <a:lstStyle/>
        <a:p>
          <a:endParaRPr lang="en-US"/>
        </a:p>
      </dgm:t>
    </dgm:pt>
    <dgm:pt modelId="{E9532BDD-906A-441A-8DB3-8CD6F52731FA}" type="pres">
      <dgm:prSet presAssocID="{C263BC1A-FDAC-4D05-A573-4371142069F4}" presName="dummy" presStyleCnt="0"/>
      <dgm:spPr/>
    </dgm:pt>
    <dgm:pt modelId="{6250416C-24F6-4AB0-AED5-704582999AE7}" type="pres">
      <dgm:prSet presAssocID="{C263BC1A-FDAC-4D05-A573-4371142069F4}" presName="node" presStyleLbl="revTx" presStyleIdx="0" presStyleCnt="3">
        <dgm:presLayoutVars>
          <dgm:bulletEnabled val="1"/>
        </dgm:presLayoutVars>
      </dgm:prSet>
      <dgm:spPr/>
      <dgm:t>
        <a:bodyPr/>
        <a:lstStyle/>
        <a:p>
          <a:endParaRPr lang="en-US"/>
        </a:p>
      </dgm:t>
    </dgm:pt>
    <dgm:pt modelId="{21CC1954-7EA7-414A-A18A-C22C21C865A6}" type="pres">
      <dgm:prSet presAssocID="{17BE869C-1643-47D8-9DE4-F87295B43310}" presName="sibTrans" presStyleLbl="node1" presStyleIdx="0" presStyleCnt="3"/>
      <dgm:spPr/>
      <dgm:t>
        <a:bodyPr/>
        <a:lstStyle/>
        <a:p>
          <a:endParaRPr lang="en-US"/>
        </a:p>
      </dgm:t>
    </dgm:pt>
    <dgm:pt modelId="{5190CE71-6B0B-42E1-BEE1-A377F429CF2F}" type="pres">
      <dgm:prSet presAssocID="{5E518769-6767-4E03-B570-48DCE9EE9260}" presName="dummy" presStyleCnt="0"/>
      <dgm:spPr/>
    </dgm:pt>
    <dgm:pt modelId="{857EB7AC-7E4F-4214-BAC9-03B0B1EAF31D}" type="pres">
      <dgm:prSet presAssocID="{5E518769-6767-4E03-B570-48DCE9EE9260}" presName="node" presStyleLbl="revTx" presStyleIdx="1" presStyleCnt="3">
        <dgm:presLayoutVars>
          <dgm:bulletEnabled val="1"/>
        </dgm:presLayoutVars>
      </dgm:prSet>
      <dgm:spPr/>
      <dgm:t>
        <a:bodyPr/>
        <a:lstStyle/>
        <a:p>
          <a:endParaRPr lang="en-US"/>
        </a:p>
      </dgm:t>
    </dgm:pt>
    <dgm:pt modelId="{14924290-2C1B-4F7E-897D-4056C7B7257B}" type="pres">
      <dgm:prSet presAssocID="{875C01E8-940A-433B-9E66-FD8F2FABDF70}" presName="sibTrans" presStyleLbl="node1" presStyleIdx="1" presStyleCnt="3" custScaleX="100016" custScaleY="97859"/>
      <dgm:spPr/>
      <dgm:t>
        <a:bodyPr/>
        <a:lstStyle/>
        <a:p>
          <a:endParaRPr lang="en-US"/>
        </a:p>
      </dgm:t>
    </dgm:pt>
    <dgm:pt modelId="{E207682D-4787-4D75-8AB3-72A1F6B18364}" type="pres">
      <dgm:prSet presAssocID="{D5E7A6C9-9A47-4663-85BC-2E4BF97F8250}" presName="dummy" presStyleCnt="0"/>
      <dgm:spPr/>
    </dgm:pt>
    <dgm:pt modelId="{DEF4542D-23F9-4292-B189-E556090CE2A3}" type="pres">
      <dgm:prSet presAssocID="{D5E7A6C9-9A47-4663-85BC-2E4BF97F8250}" presName="node" presStyleLbl="revTx" presStyleIdx="2" presStyleCnt="3">
        <dgm:presLayoutVars>
          <dgm:bulletEnabled val="1"/>
        </dgm:presLayoutVars>
      </dgm:prSet>
      <dgm:spPr/>
      <dgm:t>
        <a:bodyPr/>
        <a:lstStyle/>
        <a:p>
          <a:endParaRPr lang="en-US"/>
        </a:p>
      </dgm:t>
    </dgm:pt>
    <dgm:pt modelId="{000CE96D-2F36-4176-934A-B08984B74D2F}" type="pres">
      <dgm:prSet presAssocID="{8BF61B7F-B6EC-4B12-8E3C-6380E40117E8}" presName="sibTrans" presStyleLbl="node1" presStyleIdx="2" presStyleCnt="3"/>
      <dgm:spPr/>
      <dgm:t>
        <a:bodyPr/>
        <a:lstStyle/>
        <a:p>
          <a:endParaRPr lang="en-US"/>
        </a:p>
      </dgm:t>
    </dgm:pt>
  </dgm:ptLst>
  <dgm:cxnLst>
    <dgm:cxn modelId="{2DFC2C56-D8AA-4239-B3F3-18F7B7F518AD}" srcId="{34ED0A55-3AE5-4E24-8361-13AE2CC13DD1}" destId="{D5E7A6C9-9A47-4663-85BC-2E4BF97F8250}" srcOrd="2" destOrd="0" parTransId="{ADBEA136-09D1-437A-A219-7C65495CB509}" sibTransId="{8BF61B7F-B6EC-4B12-8E3C-6380E40117E8}"/>
    <dgm:cxn modelId="{2328C8E2-2344-4FF9-B9B3-52F89EA8F689}" type="presOf" srcId="{34ED0A55-3AE5-4E24-8361-13AE2CC13DD1}" destId="{5A1A3864-FBD8-412F-855B-94726F5BA34D}" srcOrd="0" destOrd="0" presId="urn:microsoft.com/office/officeart/2005/8/layout/cycle1"/>
    <dgm:cxn modelId="{0FE88BFE-31F7-459F-8ADE-2CD7B7826548}" srcId="{34ED0A55-3AE5-4E24-8361-13AE2CC13DD1}" destId="{5E518769-6767-4E03-B570-48DCE9EE9260}" srcOrd="1" destOrd="0" parTransId="{670CFED8-0D8D-4E35-983C-9A7A1BBD6C5E}" sibTransId="{875C01E8-940A-433B-9E66-FD8F2FABDF70}"/>
    <dgm:cxn modelId="{A6C8146A-6B5C-45B9-B25D-59EEA708EE89}" type="presOf" srcId="{D5E7A6C9-9A47-4663-85BC-2E4BF97F8250}" destId="{DEF4542D-23F9-4292-B189-E556090CE2A3}" srcOrd="0" destOrd="0" presId="urn:microsoft.com/office/officeart/2005/8/layout/cycle1"/>
    <dgm:cxn modelId="{7F7DFD5B-0601-4252-8AE7-37BAAC582B15}" type="presOf" srcId="{17BE869C-1643-47D8-9DE4-F87295B43310}" destId="{21CC1954-7EA7-414A-A18A-C22C21C865A6}" srcOrd="0" destOrd="0" presId="urn:microsoft.com/office/officeart/2005/8/layout/cycle1"/>
    <dgm:cxn modelId="{2B7D6275-E2CE-4FB0-9DD7-9D81554AB1F9}" type="presOf" srcId="{875C01E8-940A-433B-9E66-FD8F2FABDF70}" destId="{14924290-2C1B-4F7E-897D-4056C7B7257B}" srcOrd="0" destOrd="0" presId="urn:microsoft.com/office/officeart/2005/8/layout/cycle1"/>
    <dgm:cxn modelId="{545C2E84-871A-461A-AF3D-6F20B42251FE}" type="presOf" srcId="{8BF61B7F-B6EC-4B12-8E3C-6380E40117E8}" destId="{000CE96D-2F36-4176-934A-B08984B74D2F}" srcOrd="0" destOrd="0" presId="urn:microsoft.com/office/officeart/2005/8/layout/cycle1"/>
    <dgm:cxn modelId="{233F660E-24C6-47F4-AC0A-EE3516B616D7}" type="presOf" srcId="{C263BC1A-FDAC-4D05-A573-4371142069F4}" destId="{6250416C-24F6-4AB0-AED5-704582999AE7}" srcOrd="0" destOrd="0" presId="urn:microsoft.com/office/officeart/2005/8/layout/cycle1"/>
    <dgm:cxn modelId="{8824B30A-C637-4FA7-8824-1589EC236C85}" type="presOf" srcId="{5E518769-6767-4E03-B570-48DCE9EE9260}" destId="{857EB7AC-7E4F-4214-BAC9-03B0B1EAF31D}" srcOrd="0" destOrd="0" presId="urn:microsoft.com/office/officeart/2005/8/layout/cycle1"/>
    <dgm:cxn modelId="{B3C30C74-4CD0-4C14-94EB-EDC9DA09755C}" srcId="{34ED0A55-3AE5-4E24-8361-13AE2CC13DD1}" destId="{C263BC1A-FDAC-4D05-A573-4371142069F4}" srcOrd="0" destOrd="0" parTransId="{BBFBB910-61EA-47C2-90CB-208EF18CE435}" sibTransId="{17BE869C-1643-47D8-9DE4-F87295B43310}"/>
    <dgm:cxn modelId="{CF9D9DEE-D052-4363-BB0D-43EE72656F21}" type="presParOf" srcId="{5A1A3864-FBD8-412F-855B-94726F5BA34D}" destId="{E9532BDD-906A-441A-8DB3-8CD6F52731FA}" srcOrd="0" destOrd="0" presId="urn:microsoft.com/office/officeart/2005/8/layout/cycle1"/>
    <dgm:cxn modelId="{5E5C6415-1FB6-4337-A26E-5A666EF53BBB}" type="presParOf" srcId="{5A1A3864-FBD8-412F-855B-94726F5BA34D}" destId="{6250416C-24F6-4AB0-AED5-704582999AE7}" srcOrd="1" destOrd="0" presId="urn:microsoft.com/office/officeart/2005/8/layout/cycle1"/>
    <dgm:cxn modelId="{D6DED6E7-9D4E-4491-BCA1-580B17983842}" type="presParOf" srcId="{5A1A3864-FBD8-412F-855B-94726F5BA34D}" destId="{21CC1954-7EA7-414A-A18A-C22C21C865A6}" srcOrd="2" destOrd="0" presId="urn:microsoft.com/office/officeart/2005/8/layout/cycle1"/>
    <dgm:cxn modelId="{10B1A73C-F1D7-40FB-AA35-0CD701801AA3}" type="presParOf" srcId="{5A1A3864-FBD8-412F-855B-94726F5BA34D}" destId="{5190CE71-6B0B-42E1-BEE1-A377F429CF2F}" srcOrd="3" destOrd="0" presId="urn:microsoft.com/office/officeart/2005/8/layout/cycle1"/>
    <dgm:cxn modelId="{77C2C70C-7100-482C-B3F8-2C9ED2036A56}" type="presParOf" srcId="{5A1A3864-FBD8-412F-855B-94726F5BA34D}" destId="{857EB7AC-7E4F-4214-BAC9-03B0B1EAF31D}" srcOrd="4" destOrd="0" presId="urn:microsoft.com/office/officeart/2005/8/layout/cycle1"/>
    <dgm:cxn modelId="{0FFCCCAB-9497-4FCE-8632-2E46A6CCE500}" type="presParOf" srcId="{5A1A3864-FBD8-412F-855B-94726F5BA34D}" destId="{14924290-2C1B-4F7E-897D-4056C7B7257B}" srcOrd="5" destOrd="0" presId="urn:microsoft.com/office/officeart/2005/8/layout/cycle1"/>
    <dgm:cxn modelId="{14E51A06-39A3-4DC5-B6E8-7FE03A3CF47C}" type="presParOf" srcId="{5A1A3864-FBD8-412F-855B-94726F5BA34D}" destId="{E207682D-4787-4D75-8AB3-72A1F6B18364}" srcOrd="6" destOrd="0" presId="urn:microsoft.com/office/officeart/2005/8/layout/cycle1"/>
    <dgm:cxn modelId="{2CD70B9E-F0D4-484B-903D-8AE46B9BFE8F}" type="presParOf" srcId="{5A1A3864-FBD8-412F-855B-94726F5BA34D}" destId="{DEF4542D-23F9-4292-B189-E556090CE2A3}" srcOrd="7" destOrd="0" presId="urn:microsoft.com/office/officeart/2005/8/layout/cycle1"/>
    <dgm:cxn modelId="{29DA111D-05CF-4806-8036-4EDBD1AD2660}" type="presParOf" srcId="{5A1A3864-FBD8-412F-855B-94726F5BA34D}" destId="{000CE96D-2F36-4176-934A-B08984B74D2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D0A55-3AE5-4E24-8361-13AE2CC13DD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263BC1A-FDAC-4D05-A573-4371142069F4}">
      <dgm:prSet phldrT="[Text]"/>
      <dgm:spPr/>
      <dgm:t>
        <a:bodyPr/>
        <a:lstStyle/>
        <a:p>
          <a:r>
            <a:rPr lang="en-US" dirty="0" smtClean="0"/>
            <a:t>Look at known expenses, </a:t>
          </a:r>
          <a:r>
            <a:rPr lang="en-US" dirty="0" smtClean="0">
              <a:solidFill>
                <a:srgbClr val="FFFF00"/>
              </a:solidFill>
            </a:rPr>
            <a:t>gather info with family</a:t>
          </a:r>
          <a:endParaRPr lang="en-US" dirty="0">
            <a:solidFill>
              <a:srgbClr val="FFFF00"/>
            </a:solidFill>
          </a:endParaRPr>
        </a:p>
      </dgm:t>
    </dgm:pt>
    <dgm:pt modelId="{BBFBB910-61EA-47C2-90CB-208EF18CE435}" type="parTrans" cxnId="{B3C30C74-4CD0-4C14-94EB-EDC9DA09755C}">
      <dgm:prSet/>
      <dgm:spPr/>
      <dgm:t>
        <a:bodyPr/>
        <a:lstStyle/>
        <a:p>
          <a:endParaRPr lang="en-US"/>
        </a:p>
      </dgm:t>
    </dgm:pt>
    <dgm:pt modelId="{17BE869C-1643-47D8-9DE4-F87295B43310}" type="sibTrans" cxnId="{B3C30C74-4CD0-4C14-94EB-EDC9DA09755C}">
      <dgm:prSet/>
      <dgm:spPr/>
      <dgm:t>
        <a:bodyPr/>
        <a:lstStyle/>
        <a:p>
          <a:endParaRPr lang="en-US"/>
        </a:p>
      </dgm:t>
    </dgm:pt>
    <dgm:pt modelId="{5E518769-6767-4E03-B570-48DCE9EE9260}">
      <dgm:prSet phldrT="[Text]"/>
      <dgm:spPr/>
      <dgm:t>
        <a:bodyPr/>
        <a:lstStyle/>
        <a:p>
          <a:r>
            <a:rPr lang="en-US" dirty="0" smtClean="0"/>
            <a:t>Guess about future expenses, Make future saving goals</a:t>
          </a:r>
        </a:p>
        <a:p>
          <a:r>
            <a:rPr lang="en-US" dirty="0" smtClean="0">
              <a:solidFill>
                <a:srgbClr val="FFFF00"/>
              </a:solidFill>
            </a:rPr>
            <a:t>with family</a:t>
          </a:r>
          <a:endParaRPr lang="en-US" dirty="0"/>
        </a:p>
      </dgm:t>
    </dgm:pt>
    <dgm:pt modelId="{670CFED8-0D8D-4E35-983C-9A7A1BBD6C5E}" type="parTrans" cxnId="{0FE88BFE-31F7-459F-8ADE-2CD7B7826548}">
      <dgm:prSet/>
      <dgm:spPr/>
      <dgm:t>
        <a:bodyPr/>
        <a:lstStyle/>
        <a:p>
          <a:endParaRPr lang="en-US"/>
        </a:p>
      </dgm:t>
    </dgm:pt>
    <dgm:pt modelId="{875C01E8-940A-433B-9E66-FD8F2FABDF70}" type="sibTrans" cxnId="{0FE88BFE-31F7-459F-8ADE-2CD7B7826548}">
      <dgm:prSet/>
      <dgm:spPr/>
      <dgm:t>
        <a:bodyPr/>
        <a:lstStyle/>
        <a:p>
          <a:endParaRPr lang="en-US"/>
        </a:p>
      </dgm:t>
    </dgm:pt>
    <dgm:pt modelId="{D5E7A6C9-9A47-4663-85BC-2E4BF97F8250}">
      <dgm:prSet phldrT="[Text]"/>
      <dgm:spPr/>
      <dgm:t>
        <a:bodyPr/>
        <a:lstStyle/>
        <a:p>
          <a:r>
            <a:rPr lang="en-US" dirty="0" smtClean="0"/>
            <a:t>Adjust as necessary </a:t>
          </a:r>
          <a:r>
            <a:rPr lang="en-US" dirty="0" smtClean="0">
              <a:solidFill>
                <a:srgbClr val="FFFF00"/>
              </a:solidFill>
            </a:rPr>
            <a:t>with family</a:t>
          </a:r>
          <a:endParaRPr lang="en-US" dirty="0"/>
        </a:p>
      </dgm:t>
    </dgm:pt>
    <dgm:pt modelId="{ADBEA136-09D1-437A-A219-7C65495CB509}" type="parTrans" cxnId="{2DFC2C56-D8AA-4239-B3F3-18F7B7F518AD}">
      <dgm:prSet/>
      <dgm:spPr/>
      <dgm:t>
        <a:bodyPr/>
        <a:lstStyle/>
        <a:p>
          <a:endParaRPr lang="en-US"/>
        </a:p>
      </dgm:t>
    </dgm:pt>
    <dgm:pt modelId="{8BF61B7F-B6EC-4B12-8E3C-6380E40117E8}" type="sibTrans" cxnId="{2DFC2C56-D8AA-4239-B3F3-18F7B7F518AD}">
      <dgm:prSet/>
      <dgm:spPr/>
      <dgm:t>
        <a:bodyPr/>
        <a:lstStyle/>
        <a:p>
          <a:endParaRPr lang="en-US"/>
        </a:p>
      </dgm:t>
    </dgm:pt>
    <dgm:pt modelId="{5A1A3864-FBD8-412F-855B-94726F5BA34D}" type="pres">
      <dgm:prSet presAssocID="{34ED0A55-3AE5-4E24-8361-13AE2CC13DD1}" presName="cycle" presStyleCnt="0">
        <dgm:presLayoutVars>
          <dgm:dir/>
          <dgm:resizeHandles val="exact"/>
        </dgm:presLayoutVars>
      </dgm:prSet>
      <dgm:spPr/>
      <dgm:t>
        <a:bodyPr/>
        <a:lstStyle/>
        <a:p>
          <a:endParaRPr lang="en-US"/>
        </a:p>
      </dgm:t>
    </dgm:pt>
    <dgm:pt modelId="{E9532BDD-906A-441A-8DB3-8CD6F52731FA}" type="pres">
      <dgm:prSet presAssocID="{C263BC1A-FDAC-4D05-A573-4371142069F4}" presName="dummy" presStyleCnt="0"/>
      <dgm:spPr/>
    </dgm:pt>
    <dgm:pt modelId="{6250416C-24F6-4AB0-AED5-704582999AE7}" type="pres">
      <dgm:prSet presAssocID="{C263BC1A-FDAC-4D05-A573-4371142069F4}" presName="node" presStyleLbl="revTx" presStyleIdx="0" presStyleCnt="3" custScaleX="121224" custScaleY="87083">
        <dgm:presLayoutVars>
          <dgm:bulletEnabled val="1"/>
        </dgm:presLayoutVars>
      </dgm:prSet>
      <dgm:spPr/>
      <dgm:t>
        <a:bodyPr/>
        <a:lstStyle/>
        <a:p>
          <a:endParaRPr lang="en-US"/>
        </a:p>
      </dgm:t>
    </dgm:pt>
    <dgm:pt modelId="{21CC1954-7EA7-414A-A18A-C22C21C865A6}" type="pres">
      <dgm:prSet presAssocID="{17BE869C-1643-47D8-9DE4-F87295B43310}" presName="sibTrans" presStyleLbl="node1" presStyleIdx="0" presStyleCnt="3"/>
      <dgm:spPr/>
      <dgm:t>
        <a:bodyPr/>
        <a:lstStyle/>
        <a:p>
          <a:endParaRPr lang="en-US"/>
        </a:p>
      </dgm:t>
    </dgm:pt>
    <dgm:pt modelId="{5190CE71-6B0B-42E1-BEE1-A377F429CF2F}" type="pres">
      <dgm:prSet presAssocID="{5E518769-6767-4E03-B570-48DCE9EE9260}" presName="dummy" presStyleCnt="0"/>
      <dgm:spPr/>
    </dgm:pt>
    <dgm:pt modelId="{857EB7AC-7E4F-4214-BAC9-03B0B1EAF31D}" type="pres">
      <dgm:prSet presAssocID="{5E518769-6767-4E03-B570-48DCE9EE9260}" presName="node" presStyleLbl="revTx" presStyleIdx="1" presStyleCnt="3">
        <dgm:presLayoutVars>
          <dgm:bulletEnabled val="1"/>
        </dgm:presLayoutVars>
      </dgm:prSet>
      <dgm:spPr/>
      <dgm:t>
        <a:bodyPr/>
        <a:lstStyle/>
        <a:p>
          <a:endParaRPr lang="en-US"/>
        </a:p>
      </dgm:t>
    </dgm:pt>
    <dgm:pt modelId="{14924290-2C1B-4F7E-897D-4056C7B7257B}" type="pres">
      <dgm:prSet presAssocID="{875C01E8-940A-433B-9E66-FD8F2FABDF70}" presName="sibTrans" presStyleLbl="node1" presStyleIdx="1" presStyleCnt="3" custScaleX="100016" custScaleY="97859"/>
      <dgm:spPr/>
      <dgm:t>
        <a:bodyPr/>
        <a:lstStyle/>
        <a:p>
          <a:endParaRPr lang="en-US"/>
        </a:p>
      </dgm:t>
    </dgm:pt>
    <dgm:pt modelId="{E207682D-4787-4D75-8AB3-72A1F6B18364}" type="pres">
      <dgm:prSet presAssocID="{D5E7A6C9-9A47-4663-85BC-2E4BF97F8250}" presName="dummy" presStyleCnt="0"/>
      <dgm:spPr/>
    </dgm:pt>
    <dgm:pt modelId="{DEF4542D-23F9-4292-B189-E556090CE2A3}" type="pres">
      <dgm:prSet presAssocID="{D5E7A6C9-9A47-4663-85BC-2E4BF97F8250}" presName="node" presStyleLbl="revTx" presStyleIdx="2" presStyleCnt="3">
        <dgm:presLayoutVars>
          <dgm:bulletEnabled val="1"/>
        </dgm:presLayoutVars>
      </dgm:prSet>
      <dgm:spPr/>
      <dgm:t>
        <a:bodyPr/>
        <a:lstStyle/>
        <a:p>
          <a:endParaRPr lang="en-US"/>
        </a:p>
      </dgm:t>
    </dgm:pt>
    <dgm:pt modelId="{000CE96D-2F36-4176-934A-B08984B74D2F}" type="pres">
      <dgm:prSet presAssocID="{8BF61B7F-B6EC-4B12-8E3C-6380E40117E8}" presName="sibTrans" presStyleLbl="node1" presStyleIdx="2" presStyleCnt="3"/>
      <dgm:spPr/>
      <dgm:t>
        <a:bodyPr/>
        <a:lstStyle/>
        <a:p>
          <a:endParaRPr lang="en-US"/>
        </a:p>
      </dgm:t>
    </dgm:pt>
  </dgm:ptLst>
  <dgm:cxnLst>
    <dgm:cxn modelId="{2DFC2C56-D8AA-4239-B3F3-18F7B7F518AD}" srcId="{34ED0A55-3AE5-4E24-8361-13AE2CC13DD1}" destId="{D5E7A6C9-9A47-4663-85BC-2E4BF97F8250}" srcOrd="2" destOrd="0" parTransId="{ADBEA136-09D1-437A-A219-7C65495CB509}" sibTransId="{8BF61B7F-B6EC-4B12-8E3C-6380E40117E8}"/>
    <dgm:cxn modelId="{2328C8E2-2344-4FF9-B9B3-52F89EA8F689}" type="presOf" srcId="{34ED0A55-3AE5-4E24-8361-13AE2CC13DD1}" destId="{5A1A3864-FBD8-412F-855B-94726F5BA34D}" srcOrd="0" destOrd="0" presId="urn:microsoft.com/office/officeart/2005/8/layout/cycle1"/>
    <dgm:cxn modelId="{0FE88BFE-31F7-459F-8ADE-2CD7B7826548}" srcId="{34ED0A55-3AE5-4E24-8361-13AE2CC13DD1}" destId="{5E518769-6767-4E03-B570-48DCE9EE9260}" srcOrd="1" destOrd="0" parTransId="{670CFED8-0D8D-4E35-983C-9A7A1BBD6C5E}" sibTransId="{875C01E8-940A-433B-9E66-FD8F2FABDF70}"/>
    <dgm:cxn modelId="{A6C8146A-6B5C-45B9-B25D-59EEA708EE89}" type="presOf" srcId="{D5E7A6C9-9A47-4663-85BC-2E4BF97F8250}" destId="{DEF4542D-23F9-4292-B189-E556090CE2A3}" srcOrd="0" destOrd="0" presId="urn:microsoft.com/office/officeart/2005/8/layout/cycle1"/>
    <dgm:cxn modelId="{7F7DFD5B-0601-4252-8AE7-37BAAC582B15}" type="presOf" srcId="{17BE869C-1643-47D8-9DE4-F87295B43310}" destId="{21CC1954-7EA7-414A-A18A-C22C21C865A6}" srcOrd="0" destOrd="0" presId="urn:microsoft.com/office/officeart/2005/8/layout/cycle1"/>
    <dgm:cxn modelId="{2B7D6275-E2CE-4FB0-9DD7-9D81554AB1F9}" type="presOf" srcId="{875C01E8-940A-433B-9E66-FD8F2FABDF70}" destId="{14924290-2C1B-4F7E-897D-4056C7B7257B}" srcOrd="0" destOrd="0" presId="urn:microsoft.com/office/officeart/2005/8/layout/cycle1"/>
    <dgm:cxn modelId="{545C2E84-871A-461A-AF3D-6F20B42251FE}" type="presOf" srcId="{8BF61B7F-B6EC-4B12-8E3C-6380E40117E8}" destId="{000CE96D-2F36-4176-934A-B08984B74D2F}" srcOrd="0" destOrd="0" presId="urn:microsoft.com/office/officeart/2005/8/layout/cycle1"/>
    <dgm:cxn modelId="{233F660E-24C6-47F4-AC0A-EE3516B616D7}" type="presOf" srcId="{C263BC1A-FDAC-4D05-A573-4371142069F4}" destId="{6250416C-24F6-4AB0-AED5-704582999AE7}" srcOrd="0" destOrd="0" presId="urn:microsoft.com/office/officeart/2005/8/layout/cycle1"/>
    <dgm:cxn modelId="{8824B30A-C637-4FA7-8824-1589EC236C85}" type="presOf" srcId="{5E518769-6767-4E03-B570-48DCE9EE9260}" destId="{857EB7AC-7E4F-4214-BAC9-03B0B1EAF31D}" srcOrd="0" destOrd="0" presId="urn:microsoft.com/office/officeart/2005/8/layout/cycle1"/>
    <dgm:cxn modelId="{B3C30C74-4CD0-4C14-94EB-EDC9DA09755C}" srcId="{34ED0A55-3AE5-4E24-8361-13AE2CC13DD1}" destId="{C263BC1A-FDAC-4D05-A573-4371142069F4}" srcOrd="0" destOrd="0" parTransId="{BBFBB910-61EA-47C2-90CB-208EF18CE435}" sibTransId="{17BE869C-1643-47D8-9DE4-F87295B43310}"/>
    <dgm:cxn modelId="{CF9D9DEE-D052-4363-BB0D-43EE72656F21}" type="presParOf" srcId="{5A1A3864-FBD8-412F-855B-94726F5BA34D}" destId="{E9532BDD-906A-441A-8DB3-8CD6F52731FA}" srcOrd="0" destOrd="0" presId="urn:microsoft.com/office/officeart/2005/8/layout/cycle1"/>
    <dgm:cxn modelId="{5E5C6415-1FB6-4337-A26E-5A666EF53BBB}" type="presParOf" srcId="{5A1A3864-FBD8-412F-855B-94726F5BA34D}" destId="{6250416C-24F6-4AB0-AED5-704582999AE7}" srcOrd="1" destOrd="0" presId="urn:microsoft.com/office/officeart/2005/8/layout/cycle1"/>
    <dgm:cxn modelId="{D6DED6E7-9D4E-4491-BCA1-580B17983842}" type="presParOf" srcId="{5A1A3864-FBD8-412F-855B-94726F5BA34D}" destId="{21CC1954-7EA7-414A-A18A-C22C21C865A6}" srcOrd="2" destOrd="0" presId="urn:microsoft.com/office/officeart/2005/8/layout/cycle1"/>
    <dgm:cxn modelId="{10B1A73C-F1D7-40FB-AA35-0CD701801AA3}" type="presParOf" srcId="{5A1A3864-FBD8-412F-855B-94726F5BA34D}" destId="{5190CE71-6B0B-42E1-BEE1-A377F429CF2F}" srcOrd="3" destOrd="0" presId="urn:microsoft.com/office/officeart/2005/8/layout/cycle1"/>
    <dgm:cxn modelId="{77C2C70C-7100-482C-B3F8-2C9ED2036A56}" type="presParOf" srcId="{5A1A3864-FBD8-412F-855B-94726F5BA34D}" destId="{857EB7AC-7E4F-4214-BAC9-03B0B1EAF31D}" srcOrd="4" destOrd="0" presId="urn:microsoft.com/office/officeart/2005/8/layout/cycle1"/>
    <dgm:cxn modelId="{0FFCCCAB-9497-4FCE-8632-2E46A6CCE500}" type="presParOf" srcId="{5A1A3864-FBD8-412F-855B-94726F5BA34D}" destId="{14924290-2C1B-4F7E-897D-4056C7B7257B}" srcOrd="5" destOrd="0" presId="urn:microsoft.com/office/officeart/2005/8/layout/cycle1"/>
    <dgm:cxn modelId="{14E51A06-39A3-4DC5-B6E8-7FE03A3CF47C}" type="presParOf" srcId="{5A1A3864-FBD8-412F-855B-94726F5BA34D}" destId="{E207682D-4787-4D75-8AB3-72A1F6B18364}" srcOrd="6" destOrd="0" presId="urn:microsoft.com/office/officeart/2005/8/layout/cycle1"/>
    <dgm:cxn modelId="{2CD70B9E-F0D4-484B-903D-8AE46B9BFE8F}" type="presParOf" srcId="{5A1A3864-FBD8-412F-855B-94726F5BA34D}" destId="{DEF4542D-23F9-4292-B189-E556090CE2A3}" srcOrd="7" destOrd="0" presId="urn:microsoft.com/office/officeart/2005/8/layout/cycle1"/>
    <dgm:cxn modelId="{29DA111D-05CF-4806-8036-4EDBD1AD2660}" type="presParOf" srcId="{5A1A3864-FBD8-412F-855B-94726F5BA34D}" destId="{000CE96D-2F36-4176-934A-B08984B74D2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0416C-24F6-4AB0-AED5-704582999AE7}">
      <dsp:nvSpPr>
        <dsp:cNvPr id="0" name=""/>
        <dsp:cNvSpPr/>
      </dsp:nvSpPr>
      <dsp:spPr>
        <a:xfrm>
          <a:off x="5205273" y="432789"/>
          <a:ext cx="2207433" cy="220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Look at known expenses</a:t>
          </a:r>
          <a:endParaRPr lang="en-US" sz="2700" kern="1200" dirty="0"/>
        </a:p>
      </dsp:txBody>
      <dsp:txXfrm>
        <a:off x="5205273" y="432789"/>
        <a:ext cx="2207433" cy="2207433"/>
      </dsp:txXfrm>
    </dsp:sp>
    <dsp:sp modelId="{21CC1954-7EA7-414A-A18A-C22C21C865A6}">
      <dsp:nvSpPr>
        <dsp:cNvPr id="0" name=""/>
        <dsp:cNvSpPr/>
      </dsp:nvSpPr>
      <dsp:spPr>
        <a:xfrm>
          <a:off x="1845749" y="-786"/>
          <a:ext cx="5216526" cy="5216526"/>
        </a:xfrm>
        <a:prstGeom prst="circularArrow">
          <a:avLst>
            <a:gd name="adj1" fmla="val 8252"/>
            <a:gd name="adj2" fmla="val 576389"/>
            <a:gd name="adj3" fmla="val 2962610"/>
            <a:gd name="adj4" fmla="val 52557"/>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EB7AC-7E4F-4214-BAC9-03B0B1EAF31D}">
      <dsp:nvSpPr>
        <dsp:cNvPr id="0" name=""/>
        <dsp:cNvSpPr/>
      </dsp:nvSpPr>
      <dsp:spPr>
        <a:xfrm>
          <a:off x="3350296" y="3645703"/>
          <a:ext cx="2207433" cy="220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Guess about future expenses, Make future saving goals</a:t>
          </a:r>
          <a:endParaRPr lang="en-US" sz="2700" kern="1200" dirty="0"/>
        </a:p>
      </dsp:txBody>
      <dsp:txXfrm>
        <a:off x="3350296" y="3645703"/>
        <a:ext cx="2207433" cy="2207433"/>
      </dsp:txXfrm>
    </dsp:sp>
    <dsp:sp modelId="{14924290-2C1B-4F7E-897D-4056C7B7257B}">
      <dsp:nvSpPr>
        <dsp:cNvPr id="0" name=""/>
        <dsp:cNvSpPr/>
      </dsp:nvSpPr>
      <dsp:spPr>
        <a:xfrm>
          <a:off x="1845332" y="55056"/>
          <a:ext cx="5217361" cy="5104840"/>
        </a:xfrm>
        <a:prstGeom prst="circularArrow">
          <a:avLst>
            <a:gd name="adj1" fmla="val 8252"/>
            <a:gd name="adj2" fmla="val 576389"/>
            <a:gd name="adj3" fmla="val 10171054"/>
            <a:gd name="adj4" fmla="val 7261001"/>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4542D-23F9-4292-B189-E556090CE2A3}">
      <dsp:nvSpPr>
        <dsp:cNvPr id="0" name=""/>
        <dsp:cNvSpPr/>
      </dsp:nvSpPr>
      <dsp:spPr>
        <a:xfrm>
          <a:off x="1495319" y="432789"/>
          <a:ext cx="2207433" cy="2207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Adjust as necessary</a:t>
          </a:r>
          <a:endParaRPr lang="en-US" sz="2700" kern="1200" dirty="0"/>
        </a:p>
      </dsp:txBody>
      <dsp:txXfrm>
        <a:off x="1495319" y="432789"/>
        <a:ext cx="2207433" cy="2207433"/>
      </dsp:txXfrm>
    </dsp:sp>
    <dsp:sp modelId="{000CE96D-2F36-4176-934A-B08984B74D2F}">
      <dsp:nvSpPr>
        <dsp:cNvPr id="0" name=""/>
        <dsp:cNvSpPr/>
      </dsp:nvSpPr>
      <dsp:spPr>
        <a:xfrm>
          <a:off x="1845749" y="-786"/>
          <a:ext cx="5216526" cy="5216526"/>
        </a:xfrm>
        <a:prstGeom prst="circularArrow">
          <a:avLst>
            <a:gd name="adj1" fmla="val 8252"/>
            <a:gd name="adj2" fmla="val 576389"/>
            <a:gd name="adj3" fmla="val 16855558"/>
            <a:gd name="adj4" fmla="val 14968053"/>
            <a:gd name="adj5" fmla="val 962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0416C-24F6-4AB0-AED5-704582999AE7}">
      <dsp:nvSpPr>
        <dsp:cNvPr id="0" name=""/>
        <dsp:cNvSpPr/>
      </dsp:nvSpPr>
      <dsp:spPr>
        <a:xfrm>
          <a:off x="4752472" y="576521"/>
          <a:ext cx="2673145" cy="1920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Look at known expenses, </a:t>
          </a:r>
          <a:r>
            <a:rPr lang="en-US" sz="2300" kern="1200" dirty="0" smtClean="0">
              <a:solidFill>
                <a:srgbClr val="FFFF00"/>
              </a:solidFill>
            </a:rPr>
            <a:t>gather info with family</a:t>
          </a:r>
          <a:endParaRPr lang="en-US" sz="2300" kern="1200" dirty="0">
            <a:solidFill>
              <a:srgbClr val="FFFF00"/>
            </a:solidFill>
          </a:endParaRPr>
        </a:p>
      </dsp:txBody>
      <dsp:txXfrm>
        <a:off x="4752472" y="576521"/>
        <a:ext cx="2673145" cy="1920292"/>
      </dsp:txXfrm>
    </dsp:sp>
    <dsp:sp modelId="{21CC1954-7EA7-414A-A18A-C22C21C865A6}">
      <dsp:nvSpPr>
        <dsp:cNvPr id="0" name=""/>
        <dsp:cNvSpPr/>
      </dsp:nvSpPr>
      <dsp:spPr>
        <a:xfrm>
          <a:off x="1625649" y="-309"/>
          <a:ext cx="5216240" cy="5216240"/>
        </a:xfrm>
        <a:prstGeom prst="circularArrow">
          <a:avLst>
            <a:gd name="adj1" fmla="val 8243"/>
            <a:gd name="adj2" fmla="val 575693"/>
            <a:gd name="adj3" fmla="val 2965795"/>
            <a:gd name="adj4" fmla="val 21421802"/>
            <a:gd name="adj5" fmla="val 961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7EB7AC-7E4F-4214-BAC9-03B0B1EAF31D}">
      <dsp:nvSpPr>
        <dsp:cNvPr id="0" name=""/>
        <dsp:cNvSpPr/>
      </dsp:nvSpPr>
      <dsp:spPr>
        <a:xfrm>
          <a:off x="3131205" y="3647533"/>
          <a:ext cx="2205128" cy="220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Guess about future expenses, Make future saving goals</a:t>
          </a:r>
        </a:p>
        <a:p>
          <a:pPr lvl="0" algn="ctr" defTabSz="1022350">
            <a:lnSpc>
              <a:spcPct val="90000"/>
            </a:lnSpc>
            <a:spcBef>
              <a:spcPct val="0"/>
            </a:spcBef>
            <a:spcAft>
              <a:spcPct val="35000"/>
            </a:spcAft>
          </a:pPr>
          <a:r>
            <a:rPr lang="en-US" sz="2300" kern="1200" dirty="0" smtClean="0">
              <a:solidFill>
                <a:srgbClr val="FFFF00"/>
              </a:solidFill>
            </a:rPr>
            <a:t>with family</a:t>
          </a:r>
          <a:endParaRPr lang="en-US" sz="2300" kern="1200" dirty="0"/>
        </a:p>
      </dsp:txBody>
      <dsp:txXfrm>
        <a:off x="3131205" y="3647533"/>
        <a:ext cx="2205128" cy="2205128"/>
      </dsp:txXfrm>
    </dsp:sp>
    <dsp:sp modelId="{14924290-2C1B-4F7E-897D-4056C7B7257B}">
      <dsp:nvSpPr>
        <dsp:cNvPr id="0" name=""/>
        <dsp:cNvSpPr/>
      </dsp:nvSpPr>
      <dsp:spPr>
        <a:xfrm>
          <a:off x="1625232" y="55530"/>
          <a:ext cx="5217075" cy="5104561"/>
        </a:xfrm>
        <a:prstGeom prst="circularArrow">
          <a:avLst>
            <a:gd name="adj1" fmla="val 8243"/>
            <a:gd name="adj2" fmla="val 575693"/>
            <a:gd name="adj3" fmla="val 10173883"/>
            <a:gd name="adj4" fmla="val 7258512"/>
            <a:gd name="adj5" fmla="val 961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4542D-23F9-4292-B189-E556090CE2A3}">
      <dsp:nvSpPr>
        <dsp:cNvPr id="0" name=""/>
        <dsp:cNvSpPr/>
      </dsp:nvSpPr>
      <dsp:spPr>
        <a:xfrm>
          <a:off x="1275931" y="434103"/>
          <a:ext cx="2205128" cy="220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Adjust as necessary </a:t>
          </a:r>
          <a:r>
            <a:rPr lang="en-US" sz="2300" kern="1200" dirty="0" smtClean="0">
              <a:solidFill>
                <a:srgbClr val="FFFF00"/>
              </a:solidFill>
            </a:rPr>
            <a:t>with family</a:t>
          </a:r>
          <a:endParaRPr lang="en-US" sz="2300" kern="1200" dirty="0"/>
        </a:p>
      </dsp:txBody>
      <dsp:txXfrm>
        <a:off x="1275931" y="434103"/>
        <a:ext cx="2205128" cy="2205128"/>
      </dsp:txXfrm>
    </dsp:sp>
    <dsp:sp modelId="{000CE96D-2F36-4176-934A-B08984B74D2F}">
      <dsp:nvSpPr>
        <dsp:cNvPr id="0" name=""/>
        <dsp:cNvSpPr/>
      </dsp:nvSpPr>
      <dsp:spPr>
        <a:xfrm>
          <a:off x="1625649" y="-309"/>
          <a:ext cx="5216240" cy="5216240"/>
        </a:xfrm>
        <a:prstGeom prst="circularArrow">
          <a:avLst>
            <a:gd name="adj1" fmla="val 8243"/>
            <a:gd name="adj2" fmla="val 575693"/>
            <a:gd name="adj3" fmla="val 16735781"/>
            <a:gd name="adj4" fmla="val 14965775"/>
            <a:gd name="adj5" fmla="val 9617"/>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9E4AE1-4465-4BBA-BA8D-00A87305A8E1}" type="datetimeFigureOut">
              <a:rPr lang="en-US" smtClean="0"/>
              <a:t>11/10/2016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EDE69-2592-4C69-81DA-F8ABD4F551FA}" type="slidenum">
              <a:rPr lang="en-US" smtClean="0"/>
              <a:t>‹#›</a:t>
            </a:fld>
            <a:endParaRPr lang="en-US" dirty="0"/>
          </a:p>
        </p:txBody>
      </p:sp>
    </p:spTree>
    <p:extLst>
      <p:ext uri="{BB962C8B-B14F-4D97-AF65-F5344CB8AC3E}">
        <p14:creationId xmlns:p14="http://schemas.microsoft.com/office/powerpoint/2010/main" val="253679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a:t>
            </a:fld>
            <a:endParaRPr lang="en-US" dirty="0"/>
          </a:p>
        </p:txBody>
      </p:sp>
    </p:spTree>
    <p:extLst>
      <p:ext uri="{BB962C8B-B14F-4D97-AF65-F5344CB8AC3E}">
        <p14:creationId xmlns:p14="http://schemas.microsoft.com/office/powerpoint/2010/main" val="2496756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11</a:t>
            </a:fld>
            <a:endParaRPr lang="en-US"/>
          </a:p>
        </p:txBody>
      </p:sp>
    </p:spTree>
    <p:extLst>
      <p:ext uri="{BB962C8B-B14F-4D97-AF65-F5344CB8AC3E}">
        <p14:creationId xmlns:p14="http://schemas.microsoft.com/office/powerpoint/2010/main" val="279804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12</a:t>
            </a:fld>
            <a:endParaRPr lang="en-US"/>
          </a:p>
        </p:txBody>
      </p:sp>
    </p:spTree>
    <p:extLst>
      <p:ext uri="{BB962C8B-B14F-4D97-AF65-F5344CB8AC3E}">
        <p14:creationId xmlns:p14="http://schemas.microsoft.com/office/powerpoint/2010/main" val="3603735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31,587 weddings in Cook</a:t>
            </a:r>
            <a:r>
              <a:rPr lang="en-US" baseline="0" dirty="0" smtClean="0"/>
              <a:t> County in 2015.</a:t>
            </a:r>
          </a:p>
          <a:p>
            <a:endParaRPr lang="en-US" baseline="0" dirty="0" smtClean="0"/>
          </a:p>
          <a:p>
            <a:r>
              <a:rPr lang="en-US" baseline="0" dirty="0" smtClean="0"/>
              <a:t>The average wedding cost $29,838.00</a:t>
            </a:r>
          </a:p>
          <a:p>
            <a:endParaRPr lang="en-US" baseline="0" dirty="0" smtClean="0"/>
          </a:p>
          <a:p>
            <a:r>
              <a:rPr lang="en-US" baseline="0" dirty="0" smtClean="0"/>
              <a:t>Wedding dresses </a:t>
            </a:r>
            <a:r>
              <a:rPr lang="en-US" baseline="0" dirty="0" err="1" smtClean="0"/>
              <a:t>avg</a:t>
            </a:r>
            <a:r>
              <a:rPr lang="en-US" baseline="0" dirty="0" smtClean="0"/>
              <a:t> $1,211</a:t>
            </a:r>
          </a:p>
          <a:p>
            <a:r>
              <a:rPr lang="en-US" dirty="0" smtClean="0"/>
              <a:t>Bar: $2,366</a:t>
            </a:r>
          </a:p>
          <a:p>
            <a:r>
              <a:rPr lang="en-US" dirty="0" smtClean="0"/>
              <a:t>Food $4,747</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13</a:t>
            </a:fld>
            <a:endParaRPr lang="en-US"/>
          </a:p>
        </p:txBody>
      </p:sp>
    </p:spTree>
    <p:extLst>
      <p:ext uri="{BB962C8B-B14F-4D97-AF65-F5344CB8AC3E}">
        <p14:creationId xmlns:p14="http://schemas.microsoft.com/office/powerpoint/2010/main" val="1156240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Each time you get paid, fill envelopes with the amount of cash you have budgeted for specific spending categories until the next time you’re paid. </a:t>
            </a:r>
          </a:p>
          <a:p>
            <a:endParaRPr lang="en-US" sz="1200" dirty="0" smtClean="0"/>
          </a:p>
          <a:p>
            <a:r>
              <a:rPr lang="en-US" sz="1200" dirty="0" smtClean="0"/>
              <a:t>For example, if you get paid once a month and have a $400 monthly grocery budget, each time you get paid put $400 in cash into an envelope marked “Groceries.” When you go grocery shopping, take that envelope with you, pay for your groceries with the money in the envelope, and put the change back in the envelope.</a:t>
            </a:r>
            <a:endParaRPr lang="en-US" sz="1200" dirty="0"/>
          </a:p>
        </p:txBody>
      </p:sp>
      <p:sp>
        <p:nvSpPr>
          <p:cNvPr id="4" name="Slide Number Placeholder 3"/>
          <p:cNvSpPr>
            <a:spLocks noGrp="1"/>
          </p:cNvSpPr>
          <p:nvPr>
            <p:ph type="sldNum" sz="quarter" idx="10"/>
          </p:nvPr>
        </p:nvSpPr>
        <p:spPr/>
        <p:txBody>
          <a:bodyPr/>
          <a:lstStyle/>
          <a:p>
            <a:fld id="{E4CEDE69-2592-4C69-81DA-F8ABD4F551FA}" type="slidenum">
              <a:rPr lang="en-US" smtClean="0"/>
              <a:t>14</a:t>
            </a:fld>
            <a:endParaRPr lang="en-US" dirty="0"/>
          </a:p>
        </p:txBody>
      </p:sp>
    </p:spTree>
    <p:extLst>
      <p:ext uri="{BB962C8B-B14F-4D97-AF65-F5344CB8AC3E}">
        <p14:creationId xmlns:p14="http://schemas.microsoft.com/office/powerpoint/2010/main" val="3287652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16</a:t>
            </a:fld>
            <a:endParaRPr lang="en-US"/>
          </a:p>
        </p:txBody>
      </p:sp>
    </p:spTree>
    <p:extLst>
      <p:ext uri="{BB962C8B-B14F-4D97-AF65-F5344CB8AC3E}">
        <p14:creationId xmlns:p14="http://schemas.microsoft.com/office/powerpoint/2010/main" val="171294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18</a:t>
            </a:fld>
            <a:endParaRPr lang="en-US" dirty="0"/>
          </a:p>
        </p:txBody>
      </p:sp>
    </p:spTree>
    <p:extLst>
      <p:ext uri="{BB962C8B-B14F-4D97-AF65-F5344CB8AC3E}">
        <p14:creationId xmlns:p14="http://schemas.microsoft.com/office/powerpoint/2010/main" val="365293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19</a:t>
            </a:fld>
            <a:endParaRPr lang="en-US" dirty="0"/>
          </a:p>
        </p:txBody>
      </p:sp>
    </p:spTree>
    <p:extLst>
      <p:ext uri="{BB962C8B-B14F-4D97-AF65-F5344CB8AC3E}">
        <p14:creationId xmlns:p14="http://schemas.microsoft.com/office/powerpoint/2010/main" val="2010300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20</a:t>
            </a:fld>
            <a:endParaRPr lang="en-US" dirty="0"/>
          </a:p>
        </p:txBody>
      </p:sp>
    </p:spTree>
    <p:extLst>
      <p:ext uri="{BB962C8B-B14F-4D97-AF65-F5344CB8AC3E}">
        <p14:creationId xmlns:p14="http://schemas.microsoft.com/office/powerpoint/2010/main" val="92894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while certain</a:t>
            </a:r>
            <a:r>
              <a:rPr lang="en-US" baseline="0" dirty="0" smtClean="0"/>
              <a:t> expenses can be planned and occur as regularly as waves – think of your rent or mortgage, for example – others cannot.  As a result, the size and shape of this financial wave changes somewhat from month to month.  One way to handle this? Know your regular and large expenses, monitor your other spending, and adjust as needed.  </a:t>
            </a:r>
          </a:p>
          <a:p>
            <a:r>
              <a:rPr lang="en-US" baseline="0" dirty="0" smtClean="0"/>
              <a:t>- Page 28, The Index Card, by </a:t>
            </a:r>
            <a:r>
              <a:rPr lang="en-US" baseline="0" dirty="0" err="1" smtClean="0"/>
              <a:t>Helaine</a:t>
            </a:r>
            <a:r>
              <a:rPr lang="en-US" baseline="0" dirty="0" smtClean="0"/>
              <a:t> Olen and Harold Pollack.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21</a:t>
            </a:fld>
            <a:endParaRPr lang="en-US"/>
          </a:p>
        </p:txBody>
      </p:sp>
    </p:spTree>
    <p:extLst>
      <p:ext uri="{BB962C8B-B14F-4D97-AF65-F5344CB8AC3E}">
        <p14:creationId xmlns:p14="http://schemas.microsoft.com/office/powerpoint/2010/main" val="20539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22</a:t>
            </a:fld>
            <a:endParaRPr lang="en-US"/>
          </a:p>
        </p:txBody>
      </p:sp>
    </p:spTree>
    <p:extLst>
      <p:ext uri="{BB962C8B-B14F-4D97-AF65-F5344CB8AC3E}">
        <p14:creationId xmlns:p14="http://schemas.microsoft.com/office/powerpoint/2010/main" val="116000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a:t>
            </a:fld>
            <a:endParaRPr lang="en-US"/>
          </a:p>
        </p:txBody>
      </p:sp>
    </p:spTree>
    <p:extLst>
      <p:ext uri="{BB962C8B-B14F-4D97-AF65-F5344CB8AC3E}">
        <p14:creationId xmlns:p14="http://schemas.microsoft.com/office/powerpoint/2010/main" val="228548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23</a:t>
            </a:fld>
            <a:endParaRPr lang="en-US" dirty="0"/>
          </a:p>
        </p:txBody>
      </p:sp>
    </p:spTree>
    <p:extLst>
      <p:ext uri="{BB962C8B-B14F-4D97-AF65-F5344CB8AC3E}">
        <p14:creationId xmlns:p14="http://schemas.microsoft.com/office/powerpoint/2010/main" val="272617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Dave Ramsey says snowball the best way because it helps you build up momentum by paying off the accounts with lowest balances first. You get quick wins by paying off accounts, and this makes you more likely to stick with your plan. After all, saving money is great, but it’s not </a:t>
            </a:r>
            <a:r>
              <a:rPr lang="en-US" sz="1200" b="0" i="0" kern="1200" dirty="0" err="1" smtClean="0">
                <a:solidFill>
                  <a:schemeClr val="tx1"/>
                </a:solidFill>
                <a:effectLst/>
                <a:latin typeface="+mn-lt"/>
                <a:ea typeface="+mn-ea"/>
                <a:cs typeface="+mn-cs"/>
              </a:rPr>
              <a:t>gonna</a:t>
            </a:r>
            <a:r>
              <a:rPr lang="en-US" sz="1200" b="0" i="0" kern="1200" dirty="0" smtClean="0">
                <a:solidFill>
                  <a:schemeClr val="tx1"/>
                </a:solidFill>
                <a:effectLst/>
                <a:latin typeface="+mn-lt"/>
                <a:ea typeface="+mn-ea"/>
                <a:cs typeface="+mn-cs"/>
              </a:rPr>
              <a:t> happen if you can’t stick with a plan long-term. </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24</a:t>
            </a:fld>
            <a:endParaRPr lang="en-US"/>
          </a:p>
        </p:txBody>
      </p:sp>
    </p:spTree>
    <p:extLst>
      <p:ext uri="{BB962C8B-B14F-4D97-AF65-F5344CB8AC3E}">
        <p14:creationId xmlns:p14="http://schemas.microsoft.com/office/powerpoint/2010/main" val="1693325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25</a:t>
            </a:fld>
            <a:endParaRPr lang="en-US" dirty="0"/>
          </a:p>
        </p:txBody>
      </p:sp>
    </p:spTree>
    <p:extLst>
      <p:ext uri="{BB962C8B-B14F-4D97-AF65-F5344CB8AC3E}">
        <p14:creationId xmlns:p14="http://schemas.microsoft.com/office/powerpoint/2010/main" val="6740797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26</a:t>
            </a:fld>
            <a:endParaRPr lang="en-US"/>
          </a:p>
        </p:txBody>
      </p:sp>
    </p:spTree>
    <p:extLst>
      <p:ext uri="{BB962C8B-B14F-4D97-AF65-F5344CB8AC3E}">
        <p14:creationId xmlns:p14="http://schemas.microsoft.com/office/powerpoint/2010/main" val="3289206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“Track My Spending” by the Australian Securities and Investments Center.  It creates a CSV record each time you add a new spending record.</a:t>
            </a:r>
          </a:p>
          <a:p>
            <a:endParaRPr lang="en-US" baseline="0" dirty="0" smtClean="0"/>
          </a:p>
          <a:p>
            <a:r>
              <a:rPr lang="en-US" baseline="0" dirty="0" smtClean="0"/>
              <a:t>Then when you want, you email that record to yourself, and upload it to a “Data” type sheet in Excel.</a:t>
            </a:r>
          </a:p>
          <a:p>
            <a:endParaRPr lang="en-US" baseline="0" dirty="0" smtClean="0"/>
          </a:p>
          <a:p>
            <a:r>
              <a:rPr lang="en-US" baseline="0" dirty="0" smtClean="0"/>
              <a:t>Multiple people can contribute.</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27</a:t>
            </a:fld>
            <a:endParaRPr lang="en-US"/>
          </a:p>
        </p:txBody>
      </p:sp>
    </p:spTree>
    <p:extLst>
      <p:ext uri="{BB962C8B-B14F-4D97-AF65-F5344CB8AC3E}">
        <p14:creationId xmlns:p14="http://schemas.microsoft.com/office/powerpoint/2010/main" val="2798040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Mint is an app that automatically pulls data from your banks, your loans, your credit cards, etc. and aggregates all of that information in one convenient location.</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28</a:t>
            </a:fld>
            <a:endParaRPr lang="en-US"/>
          </a:p>
        </p:txBody>
      </p:sp>
    </p:spTree>
    <p:extLst>
      <p:ext uri="{BB962C8B-B14F-4D97-AF65-F5344CB8AC3E}">
        <p14:creationId xmlns:p14="http://schemas.microsoft.com/office/powerpoint/2010/main" val="1813109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Categorizes spending.</a:t>
            </a:r>
          </a:p>
          <a:p>
            <a:r>
              <a:rPr lang="en-US" dirty="0" smtClean="0"/>
              <a:t>Create “envelopes” for saving.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29</a:t>
            </a:fld>
            <a:endParaRPr lang="en-US"/>
          </a:p>
        </p:txBody>
      </p:sp>
    </p:spTree>
    <p:extLst>
      <p:ext uri="{BB962C8B-B14F-4D97-AF65-F5344CB8AC3E}">
        <p14:creationId xmlns:p14="http://schemas.microsoft.com/office/powerpoint/2010/main" val="4206407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30</a:t>
            </a:fld>
            <a:endParaRPr lang="en-US"/>
          </a:p>
        </p:txBody>
      </p:sp>
    </p:spTree>
    <p:extLst>
      <p:ext uri="{BB962C8B-B14F-4D97-AF65-F5344CB8AC3E}">
        <p14:creationId xmlns:p14="http://schemas.microsoft.com/office/powerpoint/2010/main" val="169419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31</a:t>
            </a:fld>
            <a:endParaRPr lang="en-US"/>
          </a:p>
        </p:txBody>
      </p:sp>
    </p:spTree>
    <p:extLst>
      <p:ext uri="{BB962C8B-B14F-4D97-AF65-F5344CB8AC3E}">
        <p14:creationId xmlns:p14="http://schemas.microsoft.com/office/powerpoint/2010/main" val="153982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32</a:t>
            </a:fld>
            <a:endParaRPr lang="en-US" dirty="0"/>
          </a:p>
        </p:txBody>
      </p:sp>
    </p:spTree>
    <p:extLst>
      <p:ext uri="{BB962C8B-B14F-4D97-AF65-F5344CB8AC3E}">
        <p14:creationId xmlns:p14="http://schemas.microsoft.com/office/powerpoint/2010/main" val="89540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3</a:t>
            </a:fld>
            <a:endParaRPr lang="en-US" dirty="0"/>
          </a:p>
        </p:txBody>
      </p:sp>
    </p:spTree>
    <p:extLst>
      <p:ext uri="{BB962C8B-B14F-4D97-AF65-F5344CB8AC3E}">
        <p14:creationId xmlns:p14="http://schemas.microsoft.com/office/powerpoint/2010/main" val="59648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Investopedia is a great source for definitions and explanations about terms, calculations,</a:t>
            </a:r>
            <a:r>
              <a:rPr lang="en-US" baseline="0" dirty="0" smtClean="0"/>
              <a:t> etc.</a:t>
            </a:r>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4</a:t>
            </a:fld>
            <a:endParaRPr lang="en-US"/>
          </a:p>
        </p:txBody>
      </p:sp>
    </p:spTree>
    <p:extLst>
      <p:ext uri="{BB962C8B-B14F-4D97-AF65-F5344CB8AC3E}">
        <p14:creationId xmlns:p14="http://schemas.microsoft.com/office/powerpoint/2010/main" val="409408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Investopedia is a great source for definitions and explanations about terms, calculations,</a:t>
            </a:r>
            <a:r>
              <a:rPr lang="en-US" baseline="0" dirty="0" smtClean="0"/>
              <a:t> etc.</a:t>
            </a:r>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5</a:t>
            </a:fld>
            <a:endParaRPr lang="en-US"/>
          </a:p>
        </p:txBody>
      </p:sp>
    </p:spTree>
    <p:extLst>
      <p:ext uri="{BB962C8B-B14F-4D97-AF65-F5344CB8AC3E}">
        <p14:creationId xmlns:p14="http://schemas.microsoft.com/office/powerpoint/2010/main" val="89887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Budgets allow you:</a:t>
            </a:r>
          </a:p>
          <a:p>
            <a:pPr marL="171450" indent="-171450">
              <a:buFontTx/>
              <a:buChar char="-"/>
            </a:pPr>
            <a:r>
              <a:rPr lang="en-US" baseline="0" dirty="0" smtClean="0"/>
              <a:t>To set goals</a:t>
            </a:r>
          </a:p>
          <a:p>
            <a:pPr marL="171450" indent="-171450">
              <a:buFontTx/>
              <a:buChar char="-"/>
            </a:pPr>
            <a:r>
              <a:rPr lang="en-US" baseline="0" dirty="0" smtClean="0"/>
              <a:t>To control personal change, we dread knowing “stuff will happen”, and knowing what our resources are, who we are, allow us to better meet “stuff”</a:t>
            </a:r>
          </a:p>
          <a:p>
            <a:pPr marL="171450" indent="-171450">
              <a:buFontTx/>
              <a:buChar char="-"/>
            </a:pPr>
            <a:endParaRPr lang="en-US" baseline="0" dirty="0" smtClean="0"/>
          </a:p>
          <a:p>
            <a:pPr marL="171450" indent="-171450">
              <a:buFontTx/>
              <a:buChar char="-"/>
            </a:pPr>
            <a:r>
              <a:rPr lang="en-US" baseline="0" dirty="0" smtClean="0"/>
              <a:t>Examining how you spend every dollar let’s you see if your personal goals match up with your spending goals.  </a:t>
            </a:r>
          </a:p>
          <a:p>
            <a:pPr marL="171450" indent="-171450">
              <a:buFontTx/>
              <a:buChar char="-"/>
            </a:pPr>
            <a:endParaRPr lang="en-US" baseline="0" dirty="0" smtClean="0"/>
          </a:p>
          <a:p>
            <a:pPr marL="171450" indent="-171450">
              <a:buFontTx/>
              <a:buChar char="-"/>
            </a:pPr>
            <a:r>
              <a:rPr lang="en-US" baseline="0" dirty="0" smtClean="0"/>
              <a:t>No judgement – everyone’s budget will be different, so if you like to eat out with your family, your budget will reflect that.</a:t>
            </a:r>
          </a:p>
          <a:p>
            <a:pPr marL="171450" indent="-171450">
              <a:buFontTx/>
              <a:buChar char="-"/>
            </a:pPr>
            <a:endParaRPr lang="en-US" baseline="0" dirty="0" smtClean="0"/>
          </a:p>
          <a:p>
            <a:pPr marL="171450" indent="-171450">
              <a:buFontTx/>
              <a:buChar char="-"/>
            </a:pPr>
            <a:r>
              <a:rPr lang="en-US" baseline="0" dirty="0" smtClean="0"/>
              <a:t>Starvation diets don’t work in the long run.  Starvation budgets won’t either.</a:t>
            </a:r>
          </a:p>
          <a:p>
            <a:pPr marL="171450" indent="-171450">
              <a:buFontTx/>
              <a:buChar char="-"/>
            </a:pPr>
            <a:endParaRPr lang="en-US" baseline="0" dirty="0" smtClean="0"/>
          </a:p>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6</a:t>
            </a:fld>
            <a:endParaRPr lang="en-US"/>
          </a:p>
        </p:txBody>
      </p:sp>
    </p:spTree>
    <p:extLst>
      <p:ext uri="{BB962C8B-B14F-4D97-AF65-F5344CB8AC3E}">
        <p14:creationId xmlns:p14="http://schemas.microsoft.com/office/powerpoint/2010/main" val="204626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Sometimes, I get “Analysis Paralysis” with too much advice.</a:t>
            </a:r>
          </a:p>
          <a:p>
            <a:endParaRPr lang="en-US" dirty="0" smtClean="0"/>
          </a:p>
          <a:p>
            <a:r>
              <a:rPr lang="en-US" dirty="0" smtClean="0"/>
              <a:t>I listen to the</a:t>
            </a:r>
            <a:r>
              <a:rPr lang="en-US" baseline="0" dirty="0" smtClean="0"/>
              <a:t> nightly news, hear about world events that effect the economy.</a:t>
            </a:r>
          </a:p>
          <a:p>
            <a:endParaRPr lang="en-US" baseline="0" dirty="0" smtClean="0"/>
          </a:p>
          <a:p>
            <a:r>
              <a:rPr lang="en-US" baseline="0" dirty="0" smtClean="0"/>
              <a:t>Apple announces lower phone sales?  Interesting, doesn’t effect me.</a:t>
            </a:r>
          </a:p>
          <a:p>
            <a:r>
              <a:rPr lang="en-US" baseline="0" dirty="0" smtClean="0"/>
              <a:t>A new government scandal of the day? Interesting, doesn’t effect my budget.</a:t>
            </a:r>
          </a:p>
          <a:p>
            <a:r>
              <a:rPr lang="en-US" baseline="0" dirty="0" smtClean="0"/>
              <a:t>State of Illinois’s budget is destroying college aid?  Important, but my family can deal with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People remind me about Bernie Madoff and how he stole millions of dollars from his clients.</a:t>
            </a:r>
          </a:p>
          <a:p>
            <a:endParaRPr lang="en-US" dirty="0" smtClean="0"/>
          </a:p>
          <a:p>
            <a:endParaRPr lang="en-US" dirty="0" smtClean="0"/>
          </a:p>
          <a:p>
            <a:r>
              <a:rPr lang="en-US" dirty="0" smtClean="0"/>
              <a:t>I see some of the Finance materials</a:t>
            </a:r>
            <a:r>
              <a:rPr lang="en-US" baseline="0" dirty="0" smtClean="0"/>
              <a:t> and get overwhelmed.  I didn't study quantum math.  </a:t>
            </a:r>
          </a:p>
          <a:p>
            <a:endParaRPr lang="en-US" baseline="0" dirty="0" smtClean="0"/>
          </a:p>
          <a:p>
            <a:r>
              <a:rPr lang="en-US" baseline="0" dirty="0" smtClean="0"/>
              <a:t>The Index Card book advocates “financial surfing” through the bad times – be prepared and just go with it, as opposed to freaking out.</a:t>
            </a:r>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7</a:t>
            </a:fld>
            <a:endParaRPr lang="en-US"/>
          </a:p>
        </p:txBody>
      </p:sp>
    </p:spTree>
    <p:extLst>
      <p:ext uri="{BB962C8B-B14F-4D97-AF65-F5344CB8AC3E}">
        <p14:creationId xmlns:p14="http://schemas.microsoft.com/office/powerpoint/2010/main" val="2051665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Excel</a:t>
            </a:r>
            <a:r>
              <a:rPr lang="en-US" baseline="0" dirty="0" smtClean="0"/>
              <a:t> is great for creating a Net Worth sheet.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9</a:t>
            </a:fld>
            <a:endParaRPr lang="en-US"/>
          </a:p>
        </p:txBody>
      </p:sp>
    </p:spTree>
    <p:extLst>
      <p:ext uri="{BB962C8B-B14F-4D97-AF65-F5344CB8AC3E}">
        <p14:creationId xmlns:p14="http://schemas.microsoft.com/office/powerpoint/2010/main" val="415056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CEDE69-2592-4C69-81DA-F8ABD4F551FA}" type="slidenum">
              <a:rPr lang="en-US" smtClean="0"/>
              <a:t>10</a:t>
            </a:fld>
            <a:endParaRPr lang="en-US"/>
          </a:p>
        </p:txBody>
      </p:sp>
    </p:spTree>
    <p:extLst>
      <p:ext uri="{BB962C8B-B14F-4D97-AF65-F5344CB8AC3E}">
        <p14:creationId xmlns:p14="http://schemas.microsoft.com/office/powerpoint/2010/main" val="279804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 white">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9"/>
          <p:cNvSpPr>
            <a:spLocks noGrp="1"/>
          </p:cNvSpPr>
          <p:nvPr>
            <p:ph type="body" sz="quarter" idx="11"/>
          </p:nvPr>
        </p:nvSpPr>
        <p:spPr>
          <a:xfrm>
            <a:off x="1371600" y="1828800"/>
            <a:ext cx="6773917" cy="1430337"/>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363646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 seafoam">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326204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 seafoam: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741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on red">
    <p:bg>
      <p:bgPr>
        <a:solidFill>
          <a:schemeClr val="accent2"/>
        </a:solidFill>
        <a:effectLst/>
      </p:bgPr>
    </p:bg>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21310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red">
    <p:bg>
      <p:bgPr>
        <a:solidFill>
          <a:schemeClr val="accent2"/>
        </a:solid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070716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 red: no heading">
    <p:bg>
      <p:bgPr>
        <a:solidFill>
          <a:schemeClr val="accent2"/>
        </a:solid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4645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with white stam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7921352" y="5289707"/>
            <a:ext cx="765448" cy="1148172"/>
          </a:xfrm>
          <a:prstGeom prst="rect">
            <a:avLst/>
          </a:prstGeom>
        </p:spPr>
      </p:pic>
      <p:sp>
        <p:nvSpPr>
          <p:cNvPr id="5" name="Text Placeholder 4"/>
          <p:cNvSpPr>
            <a:spLocks noGrp="1"/>
          </p:cNvSpPr>
          <p:nvPr>
            <p:ph type="body" sz="quarter" idx="10"/>
          </p:nvPr>
        </p:nvSpPr>
        <p:spPr>
          <a:xfrm>
            <a:off x="1371600" y="5486400"/>
            <a:ext cx="6496050" cy="300038"/>
          </a:xfrm>
          <a:prstGeom prst="rect">
            <a:avLst/>
          </a:prstGeom>
        </p:spPr>
        <p:txBody>
          <a:bodyPr vert="horz"/>
          <a:lstStyle/>
          <a:p>
            <a:pPr lvl="0"/>
            <a:r>
              <a:rPr lang="en-US" dirty="0" smtClean="0"/>
              <a:t>Click to edit Master text styles</a:t>
            </a:r>
          </a:p>
        </p:txBody>
      </p:sp>
    </p:spTree>
    <p:extLst>
      <p:ext uri="{BB962C8B-B14F-4D97-AF65-F5344CB8AC3E}">
        <p14:creationId xmlns:p14="http://schemas.microsoft.com/office/powerpoint/2010/main" val="381374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ith white stamp">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371600" y="5486400"/>
            <a:ext cx="5707062" cy="317500"/>
          </a:xfrm>
          <a:prstGeom prst="rect">
            <a:avLst/>
          </a:prstGeom>
        </p:spPr>
        <p:txBody>
          <a:bodyPr vert="horz"/>
          <a:lstStyle/>
          <a:p>
            <a:pPr lvl="0"/>
            <a:r>
              <a:rPr lang="en-US" dirty="0" smtClean="0"/>
              <a:t>Click to edit Master text styles</a:t>
            </a:r>
          </a:p>
        </p:txBody>
      </p:sp>
    </p:spTree>
    <p:extLst>
      <p:ext uri="{BB962C8B-B14F-4D97-AF65-F5344CB8AC3E}">
        <p14:creationId xmlns:p14="http://schemas.microsoft.com/office/powerpoint/2010/main" val="3868187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 teal">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9"/>
          <p:cNvSpPr>
            <a:spLocks noGrp="1"/>
          </p:cNvSpPr>
          <p:nvPr>
            <p:ph type="body" sz="quarter" idx="11"/>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70657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on White">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10643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 white">
    <p:spTree>
      <p:nvGrpSpPr>
        <p:cNvPr id="1" name=""/>
        <p:cNvGrpSpPr/>
        <p:nvPr/>
      </p:nvGrpSpPr>
      <p:grpSpPr>
        <a:xfrm>
          <a:off x="0" y="0"/>
          <a:ext cx="0" cy="0"/>
          <a:chOff x="0" y="0"/>
          <a:chExt cx="0" cy="0"/>
        </a:xfrm>
      </p:grpSpPr>
      <p:sp>
        <p:nvSpPr>
          <p:cNvPr id="5" name="Text Placeholder 11"/>
          <p:cNvSpPr>
            <a:spLocks noGrp="1"/>
          </p:cNvSpPr>
          <p:nvPr>
            <p:ph type="body" sz="quarter" idx="11"/>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9"/>
          <p:cNvSpPr>
            <a:spLocks noGrp="1"/>
          </p:cNvSpPr>
          <p:nvPr>
            <p:ph type="body" sz="quarter" idx="12"/>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42625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 white: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162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 on teal">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198446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 teal">
    <p:spTree>
      <p:nvGrpSpPr>
        <p:cNvPr id="1" name=""/>
        <p:cNvGrpSpPr/>
        <p:nvPr/>
      </p:nvGrpSpPr>
      <p:grpSpPr>
        <a:xfrm>
          <a:off x="0" y="0"/>
          <a:ext cx="0" cy="0"/>
          <a:chOff x="0" y="0"/>
          <a:chExt cx="0" cy="0"/>
        </a:xfrm>
      </p:grpSpPr>
      <p:sp>
        <p:nvSpPr>
          <p:cNvPr id="4" name="Text Placeholder 11"/>
          <p:cNvSpPr>
            <a:spLocks noGrp="1"/>
          </p:cNvSpPr>
          <p:nvPr>
            <p:ph type="body" sz="quarter" idx="11"/>
          </p:nvPr>
        </p:nvSpPr>
        <p:spPr>
          <a:xfrm>
            <a:off x="1371600" y="3722688"/>
            <a:ext cx="6910388" cy="237331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9"/>
          <p:cNvSpPr>
            <a:spLocks noGrp="1"/>
          </p:cNvSpPr>
          <p:nvPr>
            <p:ph type="body" sz="quarter" idx="12"/>
          </p:nvPr>
        </p:nvSpPr>
        <p:spPr>
          <a:xfrm>
            <a:off x="1371600" y="1828800"/>
            <a:ext cx="6773917" cy="1439408"/>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2895997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teal: no heading">
    <p:spTree>
      <p:nvGrpSpPr>
        <p:cNvPr id="1" name=""/>
        <p:cNvGrpSpPr/>
        <p:nvPr/>
      </p:nvGrpSpPr>
      <p:grpSpPr>
        <a:xfrm>
          <a:off x="0" y="0"/>
          <a:ext cx="0" cy="0"/>
          <a:chOff x="0" y="0"/>
          <a:chExt cx="0" cy="0"/>
        </a:xfrm>
      </p:grpSpPr>
      <p:sp>
        <p:nvSpPr>
          <p:cNvPr id="6" name="Text Placeholder 9"/>
          <p:cNvSpPr>
            <a:spLocks noGrp="1"/>
          </p:cNvSpPr>
          <p:nvPr>
            <p:ph type="body" sz="quarter" idx="10"/>
          </p:nvPr>
        </p:nvSpPr>
        <p:spPr>
          <a:xfrm>
            <a:off x="1371600" y="1828800"/>
            <a:ext cx="6773917" cy="3048000"/>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562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on seafoam">
    <p:spTree>
      <p:nvGrpSpPr>
        <p:cNvPr id="1" name=""/>
        <p:cNvGrpSpPr/>
        <p:nvPr/>
      </p:nvGrpSpPr>
      <p:grpSpPr>
        <a:xfrm>
          <a:off x="0" y="0"/>
          <a:ext cx="0" cy="0"/>
          <a:chOff x="0" y="0"/>
          <a:chExt cx="0" cy="0"/>
        </a:xfrm>
      </p:grpSpPr>
      <p:sp>
        <p:nvSpPr>
          <p:cNvPr id="3" name="Text Placeholder 9"/>
          <p:cNvSpPr>
            <a:spLocks noGrp="1"/>
          </p:cNvSpPr>
          <p:nvPr>
            <p:ph type="body" sz="quarter" idx="10"/>
          </p:nvPr>
        </p:nvSpPr>
        <p:spPr>
          <a:xfrm>
            <a:off x="1371600" y="1828800"/>
            <a:ext cx="6773917" cy="3048000"/>
          </a:xfrm>
          <a:prstGeom prst="rect">
            <a:avLst/>
          </a:prstGeom>
        </p:spPr>
        <p:txBody>
          <a:bodyPr vert="horz"/>
          <a:lstStyle>
            <a:lvl1pPr marL="0" indent="0">
              <a:buNone/>
              <a:defRPr sz="4000"/>
            </a:lvl1pPr>
            <a:lvl2pPr>
              <a:defRPr sz="4000"/>
            </a:lvl2pPr>
            <a:lvl3pPr>
              <a:defRPr sz="4000"/>
            </a:lvl3pPr>
            <a:lvl4pPr>
              <a:defRPr sz="4000"/>
            </a:lvl4pPr>
            <a:lvl5pPr>
              <a:defRPr sz="4000"/>
            </a:lvl5pPr>
          </a:lstStyle>
          <a:p>
            <a:pPr lvl="0"/>
            <a:r>
              <a:rPr lang="en-US" dirty="0" smtClean="0"/>
              <a:t>Click to edit Master text styles</a:t>
            </a:r>
          </a:p>
        </p:txBody>
      </p:sp>
    </p:spTree>
    <p:extLst>
      <p:ext uri="{BB962C8B-B14F-4D97-AF65-F5344CB8AC3E}">
        <p14:creationId xmlns:p14="http://schemas.microsoft.com/office/powerpoint/2010/main" val="539374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emf"/><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8.xml"/><Relationship Id="rId1" Type="http://schemas.openxmlformats.org/officeDocument/2006/relationships/slideLayout" Target="../slideLayouts/slideLayout16.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PL Logo web tea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6047" y="456257"/>
            <a:ext cx="2139509" cy="1042812"/>
          </a:xfrm>
          <a:prstGeom prst="rect">
            <a:avLst/>
          </a:prstGeom>
        </p:spPr>
      </p:pic>
    </p:spTree>
    <p:extLst>
      <p:ext uri="{BB962C8B-B14F-4D97-AF65-F5344CB8AC3E}">
        <p14:creationId xmlns:p14="http://schemas.microsoft.com/office/powerpoint/2010/main" val="322471541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626047" y="456257"/>
            <a:ext cx="2139509" cy="1050304"/>
          </a:xfrm>
          <a:prstGeom prst="rect">
            <a:avLst/>
          </a:prstGeom>
        </p:spPr>
      </p:pic>
    </p:spTree>
    <p:extLst>
      <p:ext uri="{BB962C8B-B14F-4D97-AF65-F5344CB8AC3E}">
        <p14:creationId xmlns:p14="http://schemas.microsoft.com/office/powerpoint/2010/main" val="1306327663"/>
      </p:ext>
    </p:extLst>
  </p:cSld>
  <p:clrMap bg1="dk1" tx1="lt1" bg2="dk2" tx2="lt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6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a:off x="7921530" y="5289706"/>
            <a:ext cx="765449" cy="1148173"/>
          </a:xfrm>
          <a:prstGeom prst="rect">
            <a:avLst/>
          </a:prstGeom>
        </p:spPr>
      </p:pic>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spTree>
    <p:extLst>
      <p:ext uri="{BB962C8B-B14F-4D97-AF65-F5344CB8AC3E}">
        <p14:creationId xmlns:p14="http://schemas.microsoft.com/office/powerpoint/2010/main" val="1164564799"/>
      </p:ext>
    </p:extLst>
  </p:cSld>
  <p:clrMap bg1="lt1" tx1="dk1" bg2="lt2" tx2="dk2" accent1="accent1" accent2="accent2" accent3="accent3" accent4="accent4" accent5="accent5" accent6="accent6" hlink="hlink" folHlink="folHlink"/>
  <p:sldLayoutIdLst>
    <p:sldLayoutId id="2147483679" r:id="rId1"/>
    <p:sldLayoutId id="2147483656" r:id="rId2"/>
    <p:sldLayoutId id="2147483657"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310418777"/>
      </p:ext>
    </p:extLst>
  </p:cSld>
  <p:clrMap bg1="dk1" tx1="lt1" bg2="dk2" tx2="lt2" accent1="accent1" accent2="accent2" accent3="accent3" accent4="accent4" accent5="accent5" accent6="accent6" hlink="hlink" folHlink="folHlink"/>
  <p:sldLayoutIdLst>
    <p:sldLayoutId id="2147483673" r:id="rId1"/>
    <p:sldLayoutId id="2147483672" r:id="rId2"/>
    <p:sldLayoutId id="2147483674"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1724123529"/>
      </p:ext>
    </p:extLst>
  </p:cSld>
  <p:clrMap bg1="dk1" tx1="lt1" bg2="dk2" tx2="lt2" accent1="accent1" accent2="accent2" accent3="accent3" accent4="accent4" accent5="accent5" accent6="accent6" hlink="hlink" folHlink="folHlink"/>
  <p:sldLayoutIdLst>
    <p:sldLayoutId id="2147483669" r:id="rId1"/>
    <p:sldLayoutId id="2147483659" r:id="rId2"/>
    <p:sldLayoutId id="2147483660"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3" name="Picture 2"/>
          <p:cNvPicPr>
            <a:picLocks noChangeAspect="1"/>
          </p:cNvPicPr>
          <p:nvPr userDrawn="1"/>
        </p:nvPicPr>
        <p:blipFill>
          <a:blip r:embed="rId5"/>
          <a:stretch>
            <a:fillRect/>
          </a:stretch>
        </p:blipFill>
        <p:spPr>
          <a:xfrm>
            <a:off x="7921352" y="5289707"/>
            <a:ext cx="765448" cy="1148172"/>
          </a:xfrm>
          <a:prstGeom prst="rect">
            <a:avLst/>
          </a:prstGeom>
        </p:spPr>
      </p:pic>
    </p:spTree>
    <p:extLst>
      <p:ext uri="{BB962C8B-B14F-4D97-AF65-F5344CB8AC3E}">
        <p14:creationId xmlns:p14="http://schemas.microsoft.com/office/powerpoint/2010/main" val="3701860242"/>
      </p:ext>
    </p:extLst>
  </p:cSld>
  <p:clrMap bg1="dk1" tx1="lt1" bg2="dk2" tx2="lt2" accent1="accent1" accent2="accent2" accent3="accent3" accent4="accent4" accent5="accent5" accent6="accent6" hlink="hlink" folHlink="folHlink"/>
  <p:sldLayoutIdLst>
    <p:sldLayoutId id="2147483670" r:id="rId1"/>
    <p:sldLayoutId id="2147483662" r:id="rId2"/>
    <p:sldLayoutId id="2147483663"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716543"/>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400" kern="1200" baseline="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Content Placeholder 2"/>
          <p:cNvSpPr txBox="1">
            <a:spLocks/>
          </p:cNvSpPr>
          <p:nvPr userDrawn="1"/>
        </p:nvSpPr>
        <p:spPr>
          <a:xfrm>
            <a:off x="1371600" y="914400"/>
            <a:ext cx="6398386" cy="4572000"/>
          </a:xfrm>
          <a:prstGeom prst="rect">
            <a:avLst/>
          </a:prstGeom>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007680"/>
              </a:solidFill>
              <a:latin typeface="Century Gothic"/>
              <a:cs typeface="Century Gothic"/>
            </a:endParaRPr>
          </a:p>
        </p:txBody>
      </p:sp>
      <p:pic>
        <p:nvPicPr>
          <p:cNvPr id="9" name="Picture 8" descr="4500411648_874798709f_z.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2716" y="562429"/>
            <a:ext cx="7989454" cy="4489942"/>
          </a:xfrm>
          <a:prstGeom prst="rect">
            <a:avLst/>
          </a:prstGeom>
        </p:spPr>
      </p:pic>
      <p:pic>
        <p:nvPicPr>
          <p:cNvPr id="11" name="Picture 10"/>
          <p:cNvPicPr>
            <a:picLocks noChangeAspect="1"/>
          </p:cNvPicPr>
          <p:nvPr userDrawn="1"/>
        </p:nvPicPr>
        <p:blipFill>
          <a:blip r:embed="rId4"/>
          <a:stretch>
            <a:fillRect/>
          </a:stretch>
        </p:blipFill>
        <p:spPr>
          <a:xfrm>
            <a:off x="7921530" y="5289706"/>
            <a:ext cx="765449" cy="1148173"/>
          </a:xfrm>
          <a:prstGeom prst="rect">
            <a:avLst/>
          </a:prstGeom>
        </p:spPr>
      </p:pic>
    </p:spTree>
    <p:extLst>
      <p:ext uri="{BB962C8B-B14F-4D97-AF65-F5344CB8AC3E}">
        <p14:creationId xmlns:p14="http://schemas.microsoft.com/office/powerpoint/2010/main" val="248125744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1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4544098"/>
            <a:ext cx="6910388" cy="1407251"/>
          </a:xfrm>
        </p:spPr>
        <p:txBody>
          <a:bodyPr/>
          <a:lstStyle/>
          <a:p>
            <a:pPr marL="0" indent="0">
              <a:buNone/>
            </a:pPr>
            <a:r>
              <a:rPr lang="en-US" sz="2400" dirty="0" smtClean="0"/>
              <a:t>By Martha Nelson</a:t>
            </a:r>
          </a:p>
          <a:p>
            <a:pPr marL="0" indent="0">
              <a:buNone/>
            </a:pPr>
            <a:r>
              <a:rPr lang="en-US" sz="2400" dirty="0" smtClean="0"/>
              <a:t>Digital Learning Specialist</a:t>
            </a:r>
            <a:endParaRPr lang="en-US" sz="2400" dirty="0"/>
          </a:p>
        </p:txBody>
      </p:sp>
      <p:sp>
        <p:nvSpPr>
          <p:cNvPr id="3" name="Text Placeholder 2"/>
          <p:cNvSpPr>
            <a:spLocks noGrp="1"/>
          </p:cNvSpPr>
          <p:nvPr>
            <p:ph type="body" sz="quarter" idx="11"/>
          </p:nvPr>
        </p:nvSpPr>
        <p:spPr>
          <a:xfrm>
            <a:off x="0" y="2892869"/>
            <a:ext cx="9144000" cy="888274"/>
          </a:xfrm>
        </p:spPr>
        <p:txBody>
          <a:bodyPr/>
          <a:lstStyle/>
          <a:p>
            <a:pPr>
              <a:lnSpc>
                <a:spcPct val="80000"/>
              </a:lnSpc>
            </a:pPr>
            <a:r>
              <a:rPr lang="en-US" sz="6000" dirty="0" smtClean="0"/>
              <a:t>Excel Create a Budget	</a:t>
            </a:r>
            <a:endParaRPr lang="en-US" sz="6000" dirty="0"/>
          </a:p>
        </p:txBody>
      </p:sp>
    </p:spTree>
    <p:extLst>
      <p:ext uri="{BB962C8B-B14F-4D97-AF65-F5344CB8AC3E}">
        <p14:creationId xmlns:p14="http://schemas.microsoft.com/office/powerpoint/2010/main" val="2933273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47" y="375130"/>
            <a:ext cx="8021053" cy="4862101"/>
          </a:xfrm>
          <a:prstGeom prst="rect">
            <a:avLst/>
          </a:prstGeom>
        </p:spPr>
      </p:pic>
      <p:sp>
        <p:nvSpPr>
          <p:cNvPr id="4" name="Text Placeholder 3"/>
          <p:cNvSpPr>
            <a:spLocks noGrp="1"/>
          </p:cNvSpPr>
          <p:nvPr>
            <p:ph type="body" sz="quarter" idx="10"/>
          </p:nvPr>
        </p:nvSpPr>
        <p:spPr>
          <a:xfrm>
            <a:off x="371061" y="5442930"/>
            <a:ext cx="7566991" cy="753979"/>
          </a:xfrm>
        </p:spPr>
        <p:txBody>
          <a:bodyPr/>
          <a:lstStyle/>
          <a:p>
            <a:pPr marL="0" indent="0">
              <a:buNone/>
            </a:pPr>
            <a:r>
              <a:rPr lang="en-US" sz="2800" dirty="0" smtClean="0"/>
              <a:t>Snapshot of the last 6 months of net worth</a:t>
            </a:r>
            <a:r>
              <a:rPr lang="en-US" sz="2800" dirty="0" smtClean="0"/>
              <a:t>.  </a:t>
            </a:r>
            <a:endParaRPr lang="en-US" sz="2800" dirty="0"/>
          </a:p>
        </p:txBody>
      </p:sp>
      <p:sp>
        <p:nvSpPr>
          <p:cNvPr id="2" name="Rectangle 1"/>
          <p:cNvSpPr/>
          <p:nvPr/>
        </p:nvSpPr>
        <p:spPr>
          <a:xfrm>
            <a:off x="3581985" y="3244334"/>
            <a:ext cx="1980029" cy="369332"/>
          </a:xfrm>
          <a:prstGeom prst="rect">
            <a:avLst/>
          </a:prstGeom>
        </p:spPr>
        <p:txBody>
          <a:bodyPr wrap="none">
            <a:spAutoFit/>
          </a:bodyPr>
          <a:lstStyle/>
          <a:p>
            <a:r>
              <a:rPr lang="en-US" dirty="0"/>
              <a:t>21232001024870</a:t>
            </a:r>
          </a:p>
        </p:txBody>
      </p:sp>
      <p:sp>
        <p:nvSpPr>
          <p:cNvPr id="5" name="TextBox 4"/>
          <p:cNvSpPr txBox="1"/>
          <p:nvPr/>
        </p:nvSpPr>
        <p:spPr>
          <a:xfrm>
            <a:off x="2173355" y="5950225"/>
            <a:ext cx="4797287" cy="707886"/>
          </a:xfrm>
          <a:prstGeom prst="rect">
            <a:avLst/>
          </a:prstGeom>
          <a:noFill/>
        </p:spPr>
        <p:txBody>
          <a:bodyPr wrap="square" rtlCol="0">
            <a:spAutoFit/>
          </a:bodyPr>
          <a:lstStyle/>
          <a:p>
            <a:r>
              <a:rPr lang="en-US" sz="4000" dirty="0" smtClean="0">
                <a:solidFill>
                  <a:schemeClr val="accent3"/>
                </a:solidFill>
              </a:rPr>
              <a:t>Go to Exercise #1</a:t>
            </a:r>
            <a:endParaRPr lang="en-US" sz="4000" dirty="0">
              <a:solidFill>
                <a:schemeClr val="accent3"/>
              </a:solidFill>
            </a:endParaRPr>
          </a:p>
        </p:txBody>
      </p:sp>
    </p:spTree>
    <p:extLst>
      <p:ext uri="{BB962C8B-B14F-4D97-AF65-F5344CB8AC3E}">
        <p14:creationId xmlns:p14="http://schemas.microsoft.com/office/powerpoint/2010/main" val="2658451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10473" cy="6858000"/>
          </a:xfrm>
          <a:prstGeom prst="rect">
            <a:avLst/>
          </a:prstGeom>
        </p:spPr>
      </p:pic>
      <p:sp>
        <p:nvSpPr>
          <p:cNvPr id="4" name="TextBox 3"/>
          <p:cNvSpPr txBox="1"/>
          <p:nvPr/>
        </p:nvSpPr>
        <p:spPr>
          <a:xfrm>
            <a:off x="5494938" y="4508236"/>
            <a:ext cx="3419299" cy="646331"/>
          </a:xfrm>
          <a:prstGeom prst="rect">
            <a:avLst/>
          </a:prstGeom>
          <a:noFill/>
        </p:spPr>
        <p:txBody>
          <a:bodyPr wrap="square" rtlCol="0">
            <a:spAutoFit/>
          </a:bodyPr>
          <a:lstStyle/>
          <a:p>
            <a:r>
              <a:rPr lang="en-US" dirty="0" smtClean="0"/>
              <a:t>Data from TheWeddingReport.com</a:t>
            </a:r>
            <a:endParaRPr lang="en-US" dirty="0"/>
          </a:p>
        </p:txBody>
      </p:sp>
      <p:sp>
        <p:nvSpPr>
          <p:cNvPr id="2" name="TextBox 1"/>
          <p:cNvSpPr txBox="1"/>
          <p:nvPr/>
        </p:nvSpPr>
        <p:spPr>
          <a:xfrm>
            <a:off x="5494938" y="280219"/>
            <a:ext cx="3590069" cy="2554545"/>
          </a:xfrm>
          <a:prstGeom prst="rect">
            <a:avLst/>
          </a:prstGeom>
          <a:noFill/>
        </p:spPr>
        <p:txBody>
          <a:bodyPr wrap="square" rtlCol="0">
            <a:spAutoFit/>
          </a:bodyPr>
          <a:lstStyle/>
          <a:p>
            <a:r>
              <a:rPr lang="en-US" sz="3200" dirty="0" smtClean="0"/>
              <a:t>There are many sample budgets on Pinterest – both analog and digital.</a:t>
            </a:r>
            <a:endParaRPr lang="en-US" sz="3200" dirty="0"/>
          </a:p>
        </p:txBody>
      </p:sp>
    </p:spTree>
    <p:extLst>
      <p:ext uri="{BB962C8B-B14F-4D97-AF65-F5344CB8AC3E}">
        <p14:creationId xmlns:p14="http://schemas.microsoft.com/office/powerpoint/2010/main" val="1955164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755" y="3818550"/>
            <a:ext cx="8421329" cy="1569660"/>
          </a:xfrm>
          <a:prstGeom prst="rect">
            <a:avLst/>
          </a:prstGeom>
          <a:noFill/>
        </p:spPr>
        <p:txBody>
          <a:bodyPr wrap="square" rtlCol="0">
            <a:spAutoFit/>
          </a:bodyPr>
          <a:lstStyle/>
          <a:p>
            <a:r>
              <a:rPr lang="en-US" sz="3200" dirty="0" smtClean="0"/>
              <a:t>Let’s make a budget for a wedding!</a:t>
            </a:r>
          </a:p>
          <a:p>
            <a:endParaRPr lang="en-US" sz="3200" dirty="0"/>
          </a:p>
          <a:p>
            <a:r>
              <a:rPr lang="en-US" sz="3200" dirty="0" smtClean="0">
                <a:solidFill>
                  <a:schemeClr val="accent3"/>
                </a:solidFill>
              </a:rPr>
              <a:t>Go to </a:t>
            </a:r>
            <a:r>
              <a:rPr lang="en-US" sz="3200" dirty="0" smtClean="0">
                <a:solidFill>
                  <a:schemeClr val="accent3"/>
                </a:solidFill>
              </a:rPr>
              <a:t>Exercise #2 </a:t>
            </a:r>
            <a:r>
              <a:rPr lang="en-US" sz="3200" dirty="0" smtClean="0"/>
              <a:t>in the </a:t>
            </a:r>
            <a:r>
              <a:rPr lang="en-US" sz="3200" dirty="0" smtClean="0"/>
              <a:t>handout</a:t>
            </a:r>
            <a:endParaRPr lang="en-US" sz="3200" dirty="0"/>
          </a:p>
        </p:txBody>
      </p:sp>
      <p:sp>
        <p:nvSpPr>
          <p:cNvPr id="3" name="TextBox 2"/>
          <p:cNvSpPr txBox="1"/>
          <p:nvPr/>
        </p:nvSpPr>
        <p:spPr>
          <a:xfrm>
            <a:off x="206796" y="1166192"/>
            <a:ext cx="8765245" cy="2062103"/>
          </a:xfrm>
          <a:prstGeom prst="rect">
            <a:avLst/>
          </a:prstGeom>
          <a:noFill/>
        </p:spPr>
        <p:txBody>
          <a:bodyPr wrap="square" rtlCol="0">
            <a:spAutoFit/>
          </a:bodyPr>
          <a:lstStyle/>
          <a:p>
            <a:r>
              <a:rPr lang="en-US" sz="3200" dirty="0"/>
              <a:t>Setting tangible and realistic goals, following them, and tracking your progress is the key to success in achieving all of your financial goals.</a:t>
            </a:r>
            <a:endParaRPr lang="en-US" sz="3200" dirty="0"/>
          </a:p>
        </p:txBody>
      </p:sp>
    </p:spTree>
    <p:extLst>
      <p:ext uri="{BB962C8B-B14F-4D97-AF65-F5344CB8AC3E}">
        <p14:creationId xmlns:p14="http://schemas.microsoft.com/office/powerpoint/2010/main" val="3979111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53" y="497840"/>
            <a:ext cx="2776407" cy="3654293"/>
          </a:xfrm>
          <a:prstGeom prst="rect">
            <a:avLst/>
          </a:prstGeom>
        </p:spPr>
      </p:pic>
      <p:sp>
        <p:nvSpPr>
          <p:cNvPr id="4" name="TextBox 3"/>
          <p:cNvSpPr txBox="1"/>
          <p:nvPr/>
        </p:nvSpPr>
        <p:spPr>
          <a:xfrm>
            <a:off x="373453" y="4311263"/>
            <a:ext cx="7177892" cy="2400657"/>
          </a:xfrm>
          <a:prstGeom prst="rect">
            <a:avLst/>
          </a:prstGeom>
          <a:noFill/>
        </p:spPr>
        <p:txBody>
          <a:bodyPr wrap="square" rtlCol="0">
            <a:spAutoFit/>
          </a:bodyPr>
          <a:lstStyle/>
          <a:p>
            <a:r>
              <a:rPr lang="en-US" sz="2400" dirty="0" smtClean="0"/>
              <a:t>Components of a good Excel report:</a:t>
            </a:r>
          </a:p>
          <a:p>
            <a:pPr marL="285750" indent="-285750">
              <a:buFont typeface="Arial" panose="020B0604020202020204" pitchFamily="34" charset="0"/>
              <a:buChar char="•"/>
            </a:pPr>
            <a:r>
              <a:rPr lang="en-US" dirty="0" smtClean="0"/>
              <a:t>Header: title and (printed on) date.  </a:t>
            </a:r>
          </a:p>
          <a:p>
            <a:pPr marL="285750" indent="-285750">
              <a:buFont typeface="Arial" panose="020B0604020202020204" pitchFamily="34" charset="0"/>
              <a:buChar char="•"/>
            </a:pPr>
            <a:r>
              <a:rPr lang="en-US" dirty="0" smtClean="0"/>
              <a:t>Page number optional.</a:t>
            </a:r>
          </a:p>
          <a:p>
            <a:pPr marL="285750" indent="-285750">
              <a:buFont typeface="Arial" panose="020B0604020202020204" pitchFamily="34" charset="0"/>
              <a:buChar char="•"/>
            </a:pPr>
            <a:r>
              <a:rPr lang="en-US" dirty="0" smtClean="0"/>
              <a:t>Number are formatted and sum properly</a:t>
            </a:r>
          </a:p>
          <a:p>
            <a:pPr marL="285750" indent="-285750">
              <a:buFont typeface="Arial" panose="020B0604020202020204" pitchFamily="34" charset="0"/>
              <a:buChar char="•"/>
            </a:pPr>
            <a:r>
              <a:rPr lang="en-US" dirty="0" smtClean="0"/>
              <a:t>Conditional formatting brings reader’s attention to potential problems.</a:t>
            </a:r>
          </a:p>
          <a:p>
            <a:pPr marL="285750" indent="-285750">
              <a:buFont typeface="Arial" panose="020B0604020202020204" pitchFamily="34" charset="0"/>
              <a:buChar char="•"/>
            </a:pPr>
            <a:r>
              <a:rPr lang="en-US" dirty="0" smtClean="0"/>
              <a:t>Headers are centered over columns</a:t>
            </a:r>
          </a:p>
          <a:p>
            <a:pPr marL="285750" indent="-285750">
              <a:buFont typeface="Arial" panose="020B0604020202020204" pitchFamily="34" charset="0"/>
              <a:buChar char="•"/>
            </a:pPr>
            <a:r>
              <a:rPr lang="en-US" dirty="0" smtClean="0"/>
              <a:t>Easy to maintain – uses Names and helper column.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399" y="497840"/>
            <a:ext cx="4713421" cy="3649252"/>
          </a:xfrm>
          <a:prstGeom prst="rect">
            <a:avLst/>
          </a:prstGeom>
        </p:spPr>
      </p:pic>
    </p:spTree>
    <p:extLst>
      <p:ext uri="{BB962C8B-B14F-4D97-AF65-F5344CB8AC3E}">
        <p14:creationId xmlns:p14="http://schemas.microsoft.com/office/powerpoint/2010/main" val="2078561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54636"/>
            <a:ext cx="9143999" cy="878379"/>
          </a:xfrm>
        </p:spPr>
        <p:txBody>
          <a:bodyPr/>
          <a:lstStyle/>
          <a:p>
            <a:pPr marL="0" indent="0" algn="ctr">
              <a:buNone/>
            </a:pPr>
            <a:r>
              <a:rPr lang="en-US" sz="4400" dirty="0" smtClean="0">
                <a:solidFill>
                  <a:schemeClr val="accent2">
                    <a:lumMod val="20000"/>
                    <a:lumOff val="80000"/>
                  </a:schemeClr>
                </a:solidFill>
              </a:rPr>
              <a:t>Envelope Budget</a:t>
            </a:r>
          </a:p>
        </p:txBody>
      </p:sp>
      <p:sp>
        <p:nvSpPr>
          <p:cNvPr id="3" name="TextBox 2"/>
          <p:cNvSpPr txBox="1"/>
          <p:nvPr/>
        </p:nvSpPr>
        <p:spPr>
          <a:xfrm>
            <a:off x="846161" y="1433015"/>
            <a:ext cx="7642746" cy="4524315"/>
          </a:xfrm>
          <a:prstGeom prst="rect">
            <a:avLst/>
          </a:prstGeom>
          <a:noFill/>
        </p:spPr>
        <p:txBody>
          <a:bodyPr wrap="square" rtlCol="0">
            <a:spAutoFit/>
          </a:bodyPr>
          <a:lstStyle/>
          <a:p>
            <a:r>
              <a:rPr lang="en-US" sz="2400" dirty="0"/>
              <a:t>Each time you get paid, fill envelopes with the amount of cash you have budgeted for specific spending categories until the next time you’re paid. </a:t>
            </a:r>
            <a:endParaRPr lang="en-US" sz="2400" dirty="0" smtClean="0"/>
          </a:p>
          <a:p>
            <a:endParaRPr lang="en-US" sz="2400" dirty="0"/>
          </a:p>
          <a:p>
            <a:r>
              <a:rPr lang="en-US" sz="2400" dirty="0" smtClean="0"/>
              <a:t>For </a:t>
            </a:r>
            <a:r>
              <a:rPr lang="en-US" sz="2400" dirty="0"/>
              <a:t>example, if you get paid once a month and have a $400 monthly grocery budget, each time you get paid put $400 in cash into an envelope marked “Groceries.” When you go grocery shopping, take that envelope with you, pay for your groceries with the money in the envelope, and put the change back in the envelope.</a:t>
            </a:r>
          </a:p>
        </p:txBody>
      </p:sp>
    </p:spTree>
    <p:extLst>
      <p:ext uri="{BB962C8B-B14F-4D97-AF65-F5344CB8AC3E}">
        <p14:creationId xmlns:p14="http://schemas.microsoft.com/office/powerpoint/2010/main" val="3061887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554636"/>
            <a:ext cx="9143999" cy="892027"/>
          </a:xfrm>
        </p:spPr>
        <p:txBody>
          <a:bodyPr/>
          <a:lstStyle/>
          <a:p>
            <a:pPr marL="0" indent="0" algn="ctr">
              <a:buNone/>
            </a:pPr>
            <a:r>
              <a:rPr lang="en-US" sz="4400" dirty="0" smtClean="0">
                <a:solidFill>
                  <a:schemeClr val="accent2">
                    <a:lumMod val="20000"/>
                    <a:lumOff val="80000"/>
                  </a:schemeClr>
                </a:solidFill>
              </a:rPr>
              <a:t>Zero Sum Budget</a:t>
            </a:r>
          </a:p>
        </p:txBody>
      </p:sp>
      <p:sp>
        <p:nvSpPr>
          <p:cNvPr id="3" name="TextBox 2"/>
          <p:cNvSpPr txBox="1"/>
          <p:nvPr/>
        </p:nvSpPr>
        <p:spPr>
          <a:xfrm>
            <a:off x="627797" y="2033516"/>
            <a:ext cx="7956645" cy="2031325"/>
          </a:xfrm>
          <a:prstGeom prst="rect">
            <a:avLst/>
          </a:prstGeom>
          <a:noFill/>
        </p:spPr>
        <p:txBody>
          <a:bodyPr wrap="square" rtlCol="0">
            <a:spAutoFit/>
          </a:bodyPr>
          <a:lstStyle/>
          <a:p>
            <a:r>
              <a:rPr lang="en-US" dirty="0"/>
              <a:t>With a zero sum budget you tell your money where to go at the beginning of each month. You divvy up all your income between expenses, investments, and savings until you’re left with a $0</a:t>
            </a:r>
            <a:r>
              <a:rPr lang="en-US" dirty="0" smtClean="0"/>
              <a:t>.</a:t>
            </a:r>
          </a:p>
          <a:p>
            <a:endParaRPr lang="en-US" dirty="0"/>
          </a:p>
          <a:p>
            <a:r>
              <a:rPr lang="en-US" dirty="0" smtClean="0"/>
              <a:t>Source</a:t>
            </a:r>
            <a:r>
              <a:rPr lang="en-US" dirty="0"/>
              <a:t>:  You Need a Budget   www.youneedabudget.com</a:t>
            </a:r>
            <a:endParaRPr lang="en-US" dirty="0" smtClean="0"/>
          </a:p>
          <a:p>
            <a:endParaRPr lang="en-US" dirty="0"/>
          </a:p>
          <a:p>
            <a:endParaRPr lang="en-US" dirty="0"/>
          </a:p>
        </p:txBody>
      </p:sp>
    </p:spTree>
    <p:extLst>
      <p:ext uri="{BB962C8B-B14F-4D97-AF65-F5344CB8AC3E}">
        <p14:creationId xmlns:p14="http://schemas.microsoft.com/office/powerpoint/2010/main" val="158748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260248"/>
            <a:ext cx="8439150" cy="5010150"/>
          </a:xfrm>
          <a:prstGeom prst="rect">
            <a:avLst/>
          </a:prstGeom>
        </p:spPr>
      </p:pic>
      <p:sp>
        <p:nvSpPr>
          <p:cNvPr id="3" name="TextBox 2"/>
          <p:cNvSpPr txBox="1"/>
          <p:nvPr/>
        </p:nvSpPr>
        <p:spPr>
          <a:xfrm>
            <a:off x="604684" y="5810864"/>
            <a:ext cx="7315200" cy="461665"/>
          </a:xfrm>
          <a:prstGeom prst="rect">
            <a:avLst/>
          </a:prstGeom>
          <a:noFill/>
        </p:spPr>
        <p:txBody>
          <a:bodyPr wrap="square" rtlCol="0">
            <a:spAutoFit/>
          </a:bodyPr>
          <a:lstStyle/>
          <a:p>
            <a:r>
              <a:rPr lang="en-US" sz="2400" dirty="0" smtClean="0"/>
              <a:t>Family Budget (monthly) - MS Excel Template</a:t>
            </a:r>
            <a:endParaRPr lang="en-US" sz="2400" dirty="0"/>
          </a:p>
        </p:txBody>
      </p:sp>
    </p:spTree>
    <p:extLst>
      <p:ext uri="{BB962C8B-B14F-4D97-AF65-F5344CB8AC3E}">
        <p14:creationId xmlns:p14="http://schemas.microsoft.com/office/powerpoint/2010/main" val="374393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71600" y="554636"/>
            <a:ext cx="6773917" cy="1693889"/>
          </a:xfrm>
        </p:spPr>
        <p:txBody>
          <a:bodyPr/>
          <a:lstStyle/>
          <a:p>
            <a:pPr marL="457200" indent="-457200">
              <a:buFont typeface="+mj-lt"/>
              <a:buAutoNum type="arabicPeriod"/>
            </a:pPr>
            <a:r>
              <a:rPr lang="en-US" sz="2800" dirty="0" smtClean="0">
                <a:solidFill>
                  <a:schemeClr val="accent2">
                    <a:lumMod val="20000"/>
                    <a:lumOff val="80000"/>
                  </a:schemeClr>
                </a:solidFill>
              </a:rPr>
              <a:t>Math</a:t>
            </a:r>
          </a:p>
          <a:p>
            <a:pPr marL="857250" lvl="1" indent="-457200">
              <a:buFont typeface="+mj-lt"/>
              <a:buAutoNum type="arabicPeriod"/>
            </a:pPr>
            <a:r>
              <a:rPr lang="en-US" sz="2000" dirty="0" smtClean="0"/>
              <a:t>Simple functions</a:t>
            </a:r>
          </a:p>
          <a:p>
            <a:pPr marL="857250" lvl="1" indent="-457200">
              <a:buFont typeface="+mj-lt"/>
              <a:buAutoNum type="arabicPeriod"/>
            </a:pPr>
            <a:endParaRPr lang="en-US" dirty="0" smtClean="0"/>
          </a:p>
          <a:p>
            <a:pPr marL="457200" indent="-457200">
              <a:buFont typeface="+mj-lt"/>
              <a:buAutoNum type="arabicPeriod"/>
            </a:pPr>
            <a:r>
              <a:rPr lang="en-US" dirty="0" smtClean="0">
                <a:solidFill>
                  <a:schemeClr val="accent2">
                    <a:lumMod val="20000"/>
                    <a:lumOff val="80000"/>
                  </a:schemeClr>
                </a:solidFill>
              </a:rPr>
              <a:t>How to make a budget</a:t>
            </a:r>
          </a:p>
          <a:p>
            <a:pPr marL="857250" lvl="1" indent="-457200">
              <a:buFont typeface="+mj-lt"/>
              <a:buAutoNum type="arabicPeriod"/>
            </a:pPr>
            <a:r>
              <a:rPr lang="en-US" sz="2000" dirty="0" smtClean="0"/>
              <a:t>Calculate Net Worth</a:t>
            </a:r>
          </a:p>
          <a:p>
            <a:pPr marL="857250" lvl="1" indent="-457200">
              <a:buFont typeface="+mj-lt"/>
              <a:buAutoNum type="arabicPeriod"/>
            </a:pPr>
            <a:r>
              <a:rPr lang="en-US" sz="2000" dirty="0" smtClean="0"/>
              <a:t>Get married</a:t>
            </a:r>
          </a:p>
          <a:p>
            <a:pPr marL="857250" lvl="1" indent="-457200">
              <a:buFont typeface="+mj-lt"/>
              <a:buAutoNum type="arabicPeriod"/>
            </a:pPr>
            <a:r>
              <a:rPr lang="en-US" sz="2000" dirty="0" smtClean="0"/>
              <a:t>Make a family budget</a:t>
            </a:r>
          </a:p>
          <a:p>
            <a:pPr marL="857250" lvl="1" indent="-457200">
              <a:buFont typeface="+mj-lt"/>
              <a:buAutoNum type="arabicPeriod"/>
            </a:pPr>
            <a:endParaRPr lang="en-US" sz="2000" dirty="0" smtClean="0"/>
          </a:p>
          <a:p>
            <a:pPr marL="457200" indent="-457200">
              <a:buFont typeface="+mj-lt"/>
              <a:buAutoNum type="arabicPeriod"/>
            </a:pPr>
            <a:r>
              <a:rPr lang="en-US" dirty="0" smtClean="0">
                <a:solidFill>
                  <a:schemeClr val="accent2">
                    <a:lumMod val="20000"/>
                    <a:lumOff val="80000"/>
                  </a:schemeClr>
                </a:solidFill>
              </a:rPr>
              <a:t>How to display a budget</a:t>
            </a:r>
          </a:p>
          <a:p>
            <a:pPr marL="857250" lvl="1" indent="-457200">
              <a:buFont typeface="+mj-lt"/>
              <a:buAutoNum type="arabicPeriod"/>
            </a:pPr>
            <a:r>
              <a:rPr lang="en-US" sz="2000" dirty="0" smtClean="0"/>
              <a:t>Conditional formatting to highlight problems.</a:t>
            </a:r>
          </a:p>
          <a:p>
            <a:pPr marL="857250" lvl="1" indent="-457200">
              <a:buFont typeface="+mj-lt"/>
              <a:buAutoNum type="arabicPeriod"/>
            </a:pPr>
            <a:r>
              <a:rPr lang="en-US" sz="2000" dirty="0" smtClean="0"/>
              <a:t>Sample templates</a:t>
            </a:r>
          </a:p>
          <a:p>
            <a:pPr marL="857250" lvl="1" indent="-457200">
              <a:buFont typeface="+mj-lt"/>
              <a:buAutoNum type="arabicPeriod"/>
            </a:pPr>
            <a:r>
              <a:rPr lang="en-US" sz="2000" dirty="0" smtClean="0"/>
              <a:t>Best practices when making reports</a:t>
            </a:r>
            <a:endParaRPr lang="en-US" sz="2000" dirty="0"/>
          </a:p>
        </p:txBody>
      </p:sp>
    </p:spTree>
    <p:extLst>
      <p:ext uri="{BB962C8B-B14F-4D97-AF65-F5344CB8AC3E}">
        <p14:creationId xmlns:p14="http://schemas.microsoft.com/office/powerpoint/2010/main" val="98477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7025" y="402896"/>
            <a:ext cx="7138219" cy="971050"/>
          </a:xfrm>
        </p:spPr>
        <p:txBody>
          <a:bodyPr/>
          <a:lstStyle/>
          <a:p>
            <a:pPr marL="0" indent="0">
              <a:buNone/>
            </a:pPr>
            <a:r>
              <a:rPr lang="en-US" sz="4000" dirty="0" smtClean="0"/>
              <a:t>Excel is awesome with math</a:t>
            </a:r>
          </a:p>
          <a:p>
            <a:pPr marL="0" indent="0">
              <a:buNone/>
            </a:pPr>
            <a:endParaRPr lang="en-US" sz="3200" dirty="0" smtClean="0"/>
          </a:p>
        </p:txBody>
      </p:sp>
      <p:sp>
        <p:nvSpPr>
          <p:cNvPr id="3" name="TextBox 2"/>
          <p:cNvSpPr txBox="1"/>
          <p:nvPr/>
        </p:nvSpPr>
        <p:spPr>
          <a:xfrm>
            <a:off x="1533832" y="1887793"/>
            <a:ext cx="5884607"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384" y="1209054"/>
            <a:ext cx="2857500" cy="2857500"/>
          </a:xfrm>
          <a:prstGeom prst="rect">
            <a:avLst/>
          </a:prstGeom>
        </p:spPr>
      </p:pic>
      <p:sp>
        <p:nvSpPr>
          <p:cNvPr id="6" name="TextBox 5"/>
          <p:cNvSpPr txBox="1"/>
          <p:nvPr/>
        </p:nvSpPr>
        <p:spPr>
          <a:xfrm>
            <a:off x="674557" y="4169965"/>
            <a:ext cx="7179200"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Balance your checkbook</a:t>
            </a:r>
          </a:p>
          <a:p>
            <a:pPr marL="285750" indent="-285750">
              <a:buFont typeface="Arial" panose="020B0604020202020204" pitchFamily="34" charset="0"/>
              <a:buChar char="•"/>
            </a:pPr>
            <a:r>
              <a:rPr lang="en-US" sz="3600" dirty="0" smtClean="0"/>
              <a:t>Do complex math with a few clicks.</a:t>
            </a:r>
          </a:p>
          <a:p>
            <a:pPr marL="285750" indent="-285750">
              <a:buFont typeface="Arial" panose="020B0604020202020204" pitchFamily="34" charset="0"/>
              <a:buChar char="•"/>
            </a:pPr>
            <a:r>
              <a:rPr lang="en-US" sz="3600" dirty="0" smtClean="0"/>
              <a:t>Do “What-if” scenarios</a:t>
            </a:r>
            <a:endParaRPr lang="en-US" sz="3600" dirty="0"/>
          </a:p>
        </p:txBody>
      </p:sp>
    </p:spTree>
    <p:extLst>
      <p:ext uri="{BB962C8B-B14F-4D97-AF65-F5344CB8AC3E}">
        <p14:creationId xmlns:p14="http://schemas.microsoft.com/office/powerpoint/2010/main" val="1918087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1949" y="400550"/>
            <a:ext cx="8076868" cy="5661037"/>
          </a:xfrm>
        </p:spPr>
        <p:txBody>
          <a:bodyPr/>
          <a:lstStyle/>
          <a:p>
            <a:pPr marL="0" indent="0">
              <a:buNone/>
            </a:pPr>
            <a:r>
              <a:rPr lang="en-US" sz="3600" dirty="0" smtClean="0"/>
              <a:t>Making a budget with Excel uses a little math for most things:</a:t>
            </a:r>
          </a:p>
          <a:p>
            <a:pPr lvl="1"/>
            <a:r>
              <a:rPr lang="en-US" sz="3200" dirty="0" smtClean="0"/>
              <a:t>SUM</a:t>
            </a:r>
          </a:p>
          <a:p>
            <a:pPr lvl="1"/>
            <a:r>
              <a:rPr lang="en-US" sz="3200" dirty="0" smtClean="0"/>
              <a:t>ROUND</a:t>
            </a:r>
          </a:p>
          <a:p>
            <a:pPr lvl="1"/>
            <a:r>
              <a:rPr lang="en-US" sz="3200" dirty="0"/>
              <a:t> </a:t>
            </a:r>
            <a:r>
              <a:rPr lang="en-US" sz="3200" dirty="0" smtClean="0"/>
              <a:t>percentages</a:t>
            </a:r>
          </a:p>
          <a:p>
            <a:pPr lvl="1"/>
            <a:r>
              <a:rPr lang="en-US" sz="3200" dirty="0" smtClean="0"/>
              <a:t>Arithmetic such as multiplication and division.</a:t>
            </a:r>
          </a:p>
          <a:p>
            <a:pPr marL="0" indent="0">
              <a:buNone/>
            </a:pPr>
            <a:endParaRPr lang="en-US" sz="3200" dirty="0"/>
          </a:p>
          <a:p>
            <a:pPr marL="0" indent="0">
              <a:buNone/>
            </a:pPr>
            <a:r>
              <a:rPr lang="en-US" sz="3200" dirty="0" smtClean="0"/>
              <a:t>Let’s look at how Excel handles math</a:t>
            </a:r>
          </a:p>
          <a:p>
            <a:pPr marL="0" indent="0">
              <a:buNone/>
            </a:pPr>
            <a:r>
              <a:rPr lang="en-US" sz="3200" dirty="0" smtClean="0"/>
              <a:t>Go to page 1 in the handout.</a:t>
            </a:r>
          </a:p>
        </p:txBody>
      </p:sp>
    </p:spTree>
    <p:extLst>
      <p:ext uri="{BB962C8B-B14F-4D97-AF65-F5344CB8AC3E}">
        <p14:creationId xmlns:p14="http://schemas.microsoft.com/office/powerpoint/2010/main" val="13464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0312" y="5134783"/>
            <a:ext cx="6059837" cy="1723218"/>
          </a:xfrm>
        </p:spPr>
        <p:txBody>
          <a:bodyPr/>
          <a:lstStyle/>
          <a:p>
            <a:pPr marL="0" indent="0">
              <a:buNone/>
            </a:pPr>
            <a:r>
              <a:rPr lang="en-US" sz="3200" dirty="0" smtClean="0"/>
              <a:t>I got my mind on my money</a:t>
            </a:r>
          </a:p>
          <a:p>
            <a:pPr marL="0" indent="0">
              <a:buNone/>
            </a:pPr>
            <a:r>
              <a:rPr lang="en-US" sz="3200" dirty="0" smtClean="0"/>
              <a:t>And my money on my mind.</a:t>
            </a:r>
          </a:p>
          <a:p>
            <a:pPr marL="0" indent="0">
              <a:buNone/>
            </a:pPr>
            <a:r>
              <a:rPr lang="en-US" sz="3200" dirty="0" smtClean="0"/>
              <a:t>		- Snoop </a:t>
            </a:r>
            <a:r>
              <a:rPr lang="en-US" sz="3200" dirty="0" err="1" smtClean="0"/>
              <a:t>Dogg</a:t>
            </a:r>
            <a:r>
              <a:rPr lang="en-US" sz="3200" dirty="0" smtClean="0"/>
              <a:t>, 1994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46" y="404309"/>
            <a:ext cx="8081510" cy="4545850"/>
          </a:xfrm>
          <a:prstGeom prst="rect">
            <a:avLst/>
          </a:prstGeom>
        </p:spPr>
      </p:pic>
    </p:spTree>
    <p:extLst>
      <p:ext uri="{BB962C8B-B14F-4D97-AF65-F5344CB8AC3E}">
        <p14:creationId xmlns:p14="http://schemas.microsoft.com/office/powerpoint/2010/main" val="1088159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7025" y="402896"/>
            <a:ext cx="7697329" cy="971050"/>
          </a:xfrm>
        </p:spPr>
        <p:txBody>
          <a:bodyPr/>
          <a:lstStyle/>
          <a:p>
            <a:pPr marL="0" indent="0">
              <a:buNone/>
            </a:pPr>
            <a:r>
              <a:rPr lang="en-US" sz="4000" dirty="0" smtClean="0"/>
              <a:t>Excel is great with budgeting</a:t>
            </a:r>
          </a:p>
          <a:p>
            <a:pPr marL="0" indent="0">
              <a:buNone/>
            </a:pPr>
            <a:endParaRPr lang="en-US" sz="3200" dirty="0" smtClean="0"/>
          </a:p>
        </p:txBody>
      </p:sp>
      <p:sp>
        <p:nvSpPr>
          <p:cNvPr id="3" name="TextBox 2"/>
          <p:cNvSpPr txBox="1"/>
          <p:nvPr/>
        </p:nvSpPr>
        <p:spPr>
          <a:xfrm>
            <a:off x="1533832" y="1887793"/>
            <a:ext cx="5884607"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492" y="1373946"/>
            <a:ext cx="2857500" cy="1948295"/>
          </a:xfrm>
          <a:prstGeom prst="rect">
            <a:avLst/>
          </a:prstGeom>
        </p:spPr>
      </p:pic>
      <p:sp>
        <p:nvSpPr>
          <p:cNvPr id="6" name="TextBox 5"/>
          <p:cNvSpPr txBox="1"/>
          <p:nvPr/>
        </p:nvSpPr>
        <p:spPr>
          <a:xfrm>
            <a:off x="706653" y="3823797"/>
            <a:ext cx="7538964" cy="2308324"/>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Plan what you can spend on a project.</a:t>
            </a:r>
          </a:p>
          <a:p>
            <a:pPr marL="285750" indent="-285750">
              <a:buFont typeface="Arial" panose="020B0604020202020204" pitchFamily="34" charset="0"/>
              <a:buChar char="•"/>
            </a:pPr>
            <a:r>
              <a:rPr lang="en-US" sz="3600" dirty="0" smtClean="0"/>
              <a:t>Make adjustments along the way.</a:t>
            </a:r>
            <a:endParaRPr lang="en-US" sz="3600" dirty="0"/>
          </a:p>
        </p:txBody>
      </p:sp>
    </p:spTree>
    <p:extLst>
      <p:ext uri="{BB962C8B-B14F-4D97-AF65-F5344CB8AC3E}">
        <p14:creationId xmlns:p14="http://schemas.microsoft.com/office/powerpoint/2010/main" val="1332662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 y="251459"/>
            <a:ext cx="9006840" cy="677689"/>
          </a:xfrm>
        </p:spPr>
        <p:txBody>
          <a:bodyPr/>
          <a:lstStyle/>
          <a:p>
            <a:pPr marL="0" indent="0" algn="ctr">
              <a:buNone/>
            </a:pPr>
            <a:r>
              <a:rPr lang="en-US" sz="2800" dirty="0" smtClean="0"/>
              <a:t>Think of budgeting as surfing a financial wave. </a:t>
            </a:r>
            <a:endParaRPr lang="en-US" sz="2800" dirty="0"/>
          </a:p>
        </p:txBody>
      </p:sp>
      <p:sp>
        <p:nvSpPr>
          <p:cNvPr id="4" name="TextBox 3"/>
          <p:cNvSpPr txBox="1"/>
          <p:nvPr/>
        </p:nvSpPr>
        <p:spPr>
          <a:xfrm>
            <a:off x="1238865" y="5772859"/>
            <a:ext cx="6624975" cy="369332"/>
          </a:xfrm>
          <a:prstGeom prst="rect">
            <a:avLst/>
          </a:prstGeom>
          <a:noFill/>
        </p:spPr>
        <p:txBody>
          <a:bodyPr wrap="square" rtlCol="0">
            <a:spAutoFit/>
          </a:bodyPr>
          <a:lstStyle/>
          <a:p>
            <a:r>
              <a:rPr lang="en-US" dirty="0" smtClean="0"/>
              <a:t>- from </a:t>
            </a:r>
            <a:r>
              <a:rPr lang="en-US" i="1" dirty="0" smtClean="0"/>
              <a:t>The Index Card </a:t>
            </a:r>
            <a:r>
              <a:rPr lang="en-US" dirty="0" smtClean="0"/>
              <a:t>by </a:t>
            </a:r>
            <a:r>
              <a:rPr lang="en-US" dirty="0" err="1" smtClean="0"/>
              <a:t>Helaine</a:t>
            </a:r>
            <a:r>
              <a:rPr lang="en-US" dirty="0" smtClean="0"/>
              <a:t> Olen and Harold Pollack</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78" y="848192"/>
            <a:ext cx="7030433" cy="4682770"/>
          </a:xfrm>
          <a:prstGeom prst="rect">
            <a:avLst/>
          </a:prstGeom>
        </p:spPr>
      </p:pic>
    </p:spTree>
    <p:extLst>
      <p:ext uri="{BB962C8B-B14F-4D97-AF65-F5344CB8AC3E}">
        <p14:creationId xmlns:p14="http://schemas.microsoft.com/office/powerpoint/2010/main" val="3735126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29862498"/>
              </p:ext>
            </p:extLst>
          </p:nvPr>
        </p:nvGraphicFramePr>
        <p:xfrm>
          <a:off x="132735" y="486696"/>
          <a:ext cx="8908026" cy="5855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934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647" y="174295"/>
            <a:ext cx="8236975" cy="971050"/>
          </a:xfrm>
        </p:spPr>
        <p:txBody>
          <a:bodyPr/>
          <a:lstStyle/>
          <a:p>
            <a:pPr marL="0" indent="0">
              <a:buNone/>
            </a:pPr>
            <a:r>
              <a:rPr lang="en-US" sz="4000" dirty="0" smtClean="0"/>
              <a:t>Excel makes useful presentations</a:t>
            </a:r>
            <a:endParaRPr lang="en-US" sz="3200" dirty="0" smtClean="0"/>
          </a:p>
        </p:txBody>
      </p:sp>
      <p:sp>
        <p:nvSpPr>
          <p:cNvPr id="3" name="TextBox 2"/>
          <p:cNvSpPr txBox="1"/>
          <p:nvPr/>
        </p:nvSpPr>
        <p:spPr>
          <a:xfrm>
            <a:off x="1533832" y="1887793"/>
            <a:ext cx="5884607"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p>
        </p:txBody>
      </p:sp>
      <p:sp>
        <p:nvSpPr>
          <p:cNvPr id="6" name="TextBox 5"/>
          <p:cNvSpPr txBox="1"/>
          <p:nvPr/>
        </p:nvSpPr>
        <p:spPr>
          <a:xfrm>
            <a:off x="706650" y="4343412"/>
            <a:ext cx="8062595"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Identify categories that go under or over budget</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909" y="900112"/>
            <a:ext cx="4268449" cy="3147981"/>
          </a:xfrm>
          <a:prstGeom prst="rect">
            <a:avLst/>
          </a:prstGeom>
        </p:spPr>
      </p:pic>
    </p:spTree>
    <p:extLst>
      <p:ext uri="{BB962C8B-B14F-4D97-AF65-F5344CB8AC3E}">
        <p14:creationId xmlns:p14="http://schemas.microsoft.com/office/powerpoint/2010/main" val="1737656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4684" y="5210699"/>
            <a:ext cx="7315200" cy="1200329"/>
          </a:xfrm>
          <a:prstGeom prst="rect">
            <a:avLst/>
          </a:prstGeom>
          <a:noFill/>
        </p:spPr>
        <p:txBody>
          <a:bodyPr wrap="square" rtlCol="0">
            <a:spAutoFit/>
          </a:bodyPr>
          <a:lstStyle/>
          <a:p>
            <a:r>
              <a:rPr lang="en-US" sz="2400" dirty="0" smtClean="0"/>
              <a:t>Snowball or Avalanche?  Dave Ramsey encourages snowball.  Pay the smallest debt of first.      Template from Vertex42.com</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492" y="139803"/>
            <a:ext cx="5023584" cy="4889398"/>
          </a:xfrm>
          <a:prstGeom prst="rect">
            <a:avLst/>
          </a:prstGeom>
        </p:spPr>
      </p:pic>
    </p:spTree>
    <p:extLst>
      <p:ext uri="{BB962C8B-B14F-4D97-AF65-F5344CB8AC3E}">
        <p14:creationId xmlns:p14="http://schemas.microsoft.com/office/powerpoint/2010/main" val="3088095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7647" y="174295"/>
            <a:ext cx="8236975" cy="971050"/>
          </a:xfrm>
        </p:spPr>
        <p:txBody>
          <a:bodyPr/>
          <a:lstStyle/>
          <a:p>
            <a:pPr marL="0" indent="0" algn="ctr">
              <a:buNone/>
            </a:pPr>
            <a:r>
              <a:rPr lang="en-US" sz="4000" dirty="0" smtClean="0"/>
              <a:t>Excel gives you control over loans and investments.</a:t>
            </a:r>
            <a:endParaRPr lang="en-US" sz="3200" dirty="0" smtClean="0"/>
          </a:p>
        </p:txBody>
      </p:sp>
      <p:sp>
        <p:nvSpPr>
          <p:cNvPr id="3" name="TextBox 2"/>
          <p:cNvSpPr txBox="1"/>
          <p:nvPr/>
        </p:nvSpPr>
        <p:spPr>
          <a:xfrm>
            <a:off x="1533832" y="1887793"/>
            <a:ext cx="5884607" cy="369332"/>
          </a:xfrm>
          <a:prstGeom prst="rect">
            <a:avLst/>
          </a:prstGeom>
          <a:noFill/>
        </p:spPr>
        <p:txBody>
          <a:bodyPr wrap="square" rtlCol="0">
            <a:spAutoFit/>
          </a:bodyPr>
          <a:lstStyle/>
          <a:p>
            <a:pPr marL="285750" indent="-285750">
              <a:buFont typeface="Wingdings" panose="05000000000000000000" pitchFamily="2" charset="2"/>
              <a:buChar char="§"/>
            </a:pPr>
            <a:endParaRPr lang="en-US" dirty="0"/>
          </a:p>
        </p:txBody>
      </p:sp>
      <p:sp>
        <p:nvSpPr>
          <p:cNvPr id="6" name="TextBox 5"/>
          <p:cNvSpPr txBox="1"/>
          <p:nvPr/>
        </p:nvSpPr>
        <p:spPr>
          <a:xfrm>
            <a:off x="706650" y="4343412"/>
            <a:ext cx="8062595"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Choose the best loan.</a:t>
            </a:r>
          </a:p>
          <a:p>
            <a:pPr marL="285750" indent="-285750">
              <a:buFont typeface="Arial" panose="020B0604020202020204" pitchFamily="34" charset="0"/>
              <a:buChar char="•"/>
            </a:pPr>
            <a:r>
              <a:rPr lang="en-US" sz="3600" dirty="0" smtClean="0"/>
              <a:t>Evaluate different investment fees and rates.</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410" y="1480291"/>
            <a:ext cx="3579775" cy="2863121"/>
          </a:xfrm>
          <a:prstGeom prst="rect">
            <a:avLst/>
          </a:prstGeom>
        </p:spPr>
      </p:pic>
      <p:sp>
        <p:nvSpPr>
          <p:cNvPr id="7" name="TextBox 6"/>
          <p:cNvSpPr txBox="1"/>
          <p:nvPr/>
        </p:nvSpPr>
        <p:spPr>
          <a:xfrm>
            <a:off x="3987493" y="6414709"/>
            <a:ext cx="3987384" cy="369332"/>
          </a:xfrm>
          <a:prstGeom prst="rect">
            <a:avLst/>
          </a:prstGeom>
          <a:noFill/>
        </p:spPr>
        <p:txBody>
          <a:bodyPr wrap="square" rtlCol="0">
            <a:spAutoFit/>
          </a:bodyPr>
          <a:lstStyle/>
          <a:p>
            <a:r>
              <a:rPr lang="en-US" dirty="0" smtClean="0"/>
              <a:t>Photo by “I saw the sign” on Flickr</a:t>
            </a:r>
            <a:endParaRPr lang="en-US" dirty="0"/>
          </a:p>
        </p:txBody>
      </p:sp>
    </p:spTree>
    <p:extLst>
      <p:ext uri="{BB962C8B-B14F-4D97-AF65-F5344CB8AC3E}">
        <p14:creationId xmlns:p14="http://schemas.microsoft.com/office/powerpoint/2010/main" val="3866905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115862383"/>
              </p:ext>
            </p:extLst>
          </p:nvPr>
        </p:nvGraphicFramePr>
        <p:xfrm>
          <a:off x="235973" y="294968"/>
          <a:ext cx="8701549" cy="5855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21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0218" y="5427407"/>
            <a:ext cx="7712125" cy="899651"/>
          </a:xfrm>
        </p:spPr>
        <p:txBody>
          <a:bodyPr/>
          <a:lstStyle/>
          <a:p>
            <a:pPr marL="0" indent="0">
              <a:buNone/>
            </a:pPr>
            <a:r>
              <a:rPr lang="en-US" dirty="0" smtClean="0"/>
              <a:t>Ways to get everyone involved </a:t>
            </a:r>
          </a:p>
          <a:p>
            <a:pPr marL="0" indent="0">
              <a:buNone/>
            </a:pPr>
            <a:r>
              <a:rPr lang="en-US" dirty="0" smtClean="0"/>
              <a:t>Free phone apps to help track spending and even make budgets.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80" y="415720"/>
            <a:ext cx="5715000" cy="4286250"/>
          </a:xfrm>
          <a:prstGeom prst="rect">
            <a:avLst/>
          </a:prstGeom>
        </p:spPr>
      </p:pic>
    </p:spTree>
    <p:extLst>
      <p:ext uri="{BB962C8B-B14F-4D97-AF65-F5344CB8AC3E}">
        <p14:creationId xmlns:p14="http://schemas.microsoft.com/office/powerpoint/2010/main" val="1154608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0218" y="4601497"/>
            <a:ext cx="7712125" cy="1725561"/>
          </a:xfrm>
        </p:spPr>
        <p:txBody>
          <a:bodyPr/>
          <a:lstStyle/>
          <a:p>
            <a:pPr marL="0" indent="0">
              <a:buNone/>
            </a:pPr>
            <a:r>
              <a:rPr lang="en-US" dirty="0" smtClean="0"/>
              <a:t>Mint.com, by Inuit.  Free.  All platforms.</a:t>
            </a:r>
          </a:p>
          <a:p>
            <a:pPr marL="0" indent="0">
              <a:buNone/>
            </a:pPr>
            <a:r>
              <a:rPr lang="en-US" dirty="0" smtClean="0"/>
              <a:t>Pulls in all your financial accounts – banking, investing, charge cards, etc.</a:t>
            </a:r>
          </a:p>
          <a:p>
            <a:pPr marL="0" indent="0">
              <a:buNone/>
            </a:pPr>
            <a:r>
              <a:rPr lang="en-US" dirty="0" smtClean="0"/>
              <a:t>Tracks and categorizes spending.</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172" y="184047"/>
            <a:ext cx="7538253" cy="4122482"/>
          </a:xfrm>
          <a:prstGeom prst="rect">
            <a:avLst/>
          </a:prstGeom>
        </p:spPr>
      </p:pic>
    </p:spTree>
    <p:extLst>
      <p:ext uri="{BB962C8B-B14F-4D97-AF65-F5344CB8AC3E}">
        <p14:creationId xmlns:p14="http://schemas.microsoft.com/office/powerpoint/2010/main" val="1546590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0218" y="4085303"/>
            <a:ext cx="7712125" cy="2241755"/>
          </a:xfrm>
        </p:spPr>
        <p:txBody>
          <a:bodyPr/>
          <a:lstStyle/>
          <a:p>
            <a:pPr marL="0" indent="0">
              <a:buNone/>
            </a:pPr>
            <a:r>
              <a:rPr lang="en-US" dirty="0" smtClean="0"/>
              <a:t>You Need a Budget (YNAB.com)</a:t>
            </a:r>
          </a:p>
          <a:p>
            <a:pPr marL="0" indent="0">
              <a:buNone/>
            </a:pPr>
            <a:r>
              <a:rPr lang="en-US" dirty="0" smtClean="0"/>
              <a:t>Evaluate for a month, $45 a year afterwards.</a:t>
            </a:r>
          </a:p>
          <a:p>
            <a:pPr marL="0" indent="0">
              <a:buNone/>
            </a:pPr>
            <a:r>
              <a:rPr lang="en-US" dirty="0" smtClean="0"/>
              <a:t>Very popular software, for all platforms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21" y="473940"/>
            <a:ext cx="8053623" cy="3257402"/>
          </a:xfrm>
          <a:prstGeom prst="rect">
            <a:avLst/>
          </a:prstGeom>
        </p:spPr>
      </p:pic>
    </p:spTree>
    <p:extLst>
      <p:ext uri="{BB962C8B-B14F-4D97-AF65-F5344CB8AC3E}">
        <p14:creationId xmlns:p14="http://schemas.microsoft.com/office/powerpoint/2010/main" val="543692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900" y="338477"/>
            <a:ext cx="7966710" cy="6519523"/>
          </a:xfrm>
        </p:spPr>
        <p:txBody>
          <a:bodyPr/>
          <a:lstStyle/>
          <a:p>
            <a:pPr marL="514350" indent="-514350">
              <a:buFont typeface="+mj-lt"/>
              <a:buAutoNum type="arabicPeriod"/>
            </a:pPr>
            <a:r>
              <a:rPr lang="en-US" sz="2800" dirty="0" smtClean="0"/>
              <a:t>I am neither a Certified Public Accountant, nor a Financial Advisor.</a:t>
            </a:r>
          </a:p>
          <a:p>
            <a:pPr marL="514350" indent="-514350">
              <a:buFont typeface="+mj-lt"/>
              <a:buAutoNum type="arabicPeriod"/>
            </a:pPr>
            <a:endParaRPr lang="en-US" sz="2800" dirty="0" smtClean="0"/>
          </a:p>
          <a:p>
            <a:pPr marL="514350" indent="-514350">
              <a:buFont typeface="+mj-lt"/>
              <a:buAutoNum type="arabicPeriod"/>
            </a:pPr>
            <a:r>
              <a:rPr lang="en-US" sz="2800" dirty="0" smtClean="0"/>
              <a:t>This is a conversation.  </a:t>
            </a:r>
            <a:r>
              <a:rPr lang="en-US" sz="2800" dirty="0" smtClean="0">
                <a:solidFill>
                  <a:schemeClr val="accent2">
                    <a:lumMod val="40000"/>
                    <a:lumOff val="60000"/>
                  </a:schemeClr>
                </a:solidFill>
              </a:rPr>
              <a:t>Please</a:t>
            </a:r>
            <a:r>
              <a:rPr lang="en-US" sz="2800" dirty="0" smtClean="0"/>
              <a:t> talk to your neighbor or me.  </a:t>
            </a:r>
          </a:p>
          <a:p>
            <a:pPr marL="514350" indent="-514350">
              <a:buFont typeface="+mj-lt"/>
              <a:buAutoNum type="arabicPeriod"/>
            </a:pPr>
            <a:endParaRPr lang="en-US" sz="2800" dirty="0" smtClean="0"/>
          </a:p>
          <a:p>
            <a:pPr marL="514350" indent="-514350">
              <a:buFont typeface="+mj-lt"/>
              <a:buAutoNum type="arabicPeriod"/>
            </a:pPr>
            <a:r>
              <a:rPr lang="en-US" sz="2800" dirty="0" smtClean="0"/>
              <a:t>Sometimes I make a mistake – please let me know before we all get confused.</a:t>
            </a:r>
          </a:p>
          <a:p>
            <a:pPr marL="514350" indent="-514350">
              <a:buFont typeface="+mj-lt"/>
              <a:buAutoNum type="arabicPeriod"/>
            </a:pPr>
            <a:endParaRPr lang="en-US" sz="2800" dirty="0" smtClean="0"/>
          </a:p>
          <a:p>
            <a:pPr marL="514350" indent="-514350">
              <a:buFont typeface="+mj-lt"/>
              <a:buAutoNum type="arabicPeriod"/>
            </a:pPr>
            <a:r>
              <a:rPr lang="en-US" sz="2800" dirty="0" smtClean="0"/>
              <a:t>Sometimes computers make mistakes or behave weird.</a:t>
            </a:r>
          </a:p>
        </p:txBody>
      </p:sp>
    </p:spTree>
    <p:extLst>
      <p:ext uri="{BB962C8B-B14F-4D97-AF65-F5344CB8AC3E}">
        <p14:creationId xmlns:p14="http://schemas.microsoft.com/office/powerpoint/2010/main" val="1020947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96340" y="712200"/>
            <a:ext cx="8026946" cy="1170358"/>
          </a:xfrm>
        </p:spPr>
        <p:txBody>
          <a:bodyPr/>
          <a:lstStyle/>
          <a:p>
            <a:pPr marL="0" indent="0">
              <a:buNone/>
            </a:pPr>
            <a:r>
              <a:rPr lang="en-US" sz="4000" dirty="0"/>
              <a:t>“If you will live like no one else, later you can live like no one else</a:t>
            </a:r>
            <a:r>
              <a:rPr lang="en-US" sz="4000" dirty="0" smtClean="0"/>
              <a:t>.”</a:t>
            </a:r>
          </a:p>
          <a:p>
            <a:pPr marL="0" indent="0" algn="r">
              <a:buNone/>
            </a:pPr>
            <a:r>
              <a:rPr lang="en-US" i="1" dirty="0" smtClean="0"/>
              <a:t>- Dave Ramsey</a:t>
            </a:r>
            <a:endParaRPr lang="en-US" i="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97" y="3622499"/>
            <a:ext cx="1828800" cy="2267712"/>
          </a:xfrm>
          <a:prstGeom prst="rect">
            <a:avLst/>
          </a:prstGeom>
        </p:spPr>
      </p:pic>
    </p:spTree>
    <p:extLst>
      <p:ext uri="{BB962C8B-B14F-4D97-AF65-F5344CB8AC3E}">
        <p14:creationId xmlns:p14="http://schemas.microsoft.com/office/powerpoint/2010/main" val="1217168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4108" y="1882558"/>
            <a:ext cx="8026946" cy="3048000"/>
          </a:xfrm>
        </p:spPr>
        <p:txBody>
          <a:bodyPr/>
          <a:lstStyle/>
          <a:p>
            <a:pPr marL="0" indent="0">
              <a:buNone/>
            </a:pPr>
            <a:r>
              <a:rPr lang="en-US" sz="4000" dirty="0" smtClean="0"/>
              <a:t>More Excel classes:</a:t>
            </a:r>
          </a:p>
          <a:p>
            <a:r>
              <a:rPr lang="en-US" sz="4000" dirty="0" smtClean="0"/>
              <a:t>Beginning Excel</a:t>
            </a:r>
          </a:p>
          <a:p>
            <a:r>
              <a:rPr lang="en-US" sz="4000" dirty="0" smtClean="0"/>
              <a:t>Charts and Graphs</a:t>
            </a:r>
          </a:p>
          <a:p>
            <a:r>
              <a:rPr lang="en-US" sz="4000" dirty="0" smtClean="0"/>
              <a:t>Formulas and Functions</a:t>
            </a:r>
          </a:p>
        </p:txBody>
      </p:sp>
    </p:spTree>
    <p:extLst>
      <p:ext uri="{BB962C8B-B14F-4D97-AF65-F5344CB8AC3E}">
        <p14:creationId xmlns:p14="http://schemas.microsoft.com/office/powerpoint/2010/main" val="2962315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buNone/>
            </a:pPr>
            <a:r>
              <a:rPr lang="en-US" dirty="0"/>
              <a:t>Want a copy of this presentation?</a:t>
            </a:r>
          </a:p>
          <a:p>
            <a:pPr marL="0" indent="0">
              <a:buNone/>
            </a:pPr>
            <a:r>
              <a:rPr lang="en-US" dirty="0"/>
              <a:t>Visit www.skokielibrary.info/</a:t>
            </a:r>
            <a:r>
              <a:rPr lang="en-US" dirty="0" smtClean="0"/>
              <a:t>handouts </a:t>
            </a:r>
          </a:p>
          <a:p>
            <a:pPr marL="0" indent="0">
              <a:buNone/>
            </a:pPr>
            <a:r>
              <a:rPr lang="en-US" dirty="0" smtClean="0"/>
              <a:t>where </a:t>
            </a:r>
            <a:r>
              <a:rPr lang="en-US" dirty="0"/>
              <a:t>this presentation will be available </a:t>
            </a:r>
            <a:endParaRPr lang="en-US" dirty="0" smtClean="0"/>
          </a:p>
          <a:p>
            <a:pPr marL="0" indent="0">
              <a:buNone/>
            </a:pPr>
            <a:r>
              <a:rPr lang="en-US" dirty="0" smtClean="0"/>
              <a:t>for four </a:t>
            </a:r>
            <a:r>
              <a:rPr lang="en-US" dirty="0"/>
              <a:t>weeks.</a:t>
            </a:r>
          </a:p>
          <a:p>
            <a:pPr marL="0" indent="0">
              <a:buNone/>
            </a:pPr>
            <a:endParaRPr lang="en-US" dirty="0"/>
          </a:p>
        </p:txBody>
      </p:sp>
      <p:sp>
        <p:nvSpPr>
          <p:cNvPr id="3" name="Text Placeholder 2"/>
          <p:cNvSpPr>
            <a:spLocks noGrp="1"/>
          </p:cNvSpPr>
          <p:nvPr>
            <p:ph type="body" sz="quarter" idx="12"/>
          </p:nvPr>
        </p:nvSpPr>
        <p:spPr/>
        <p:txBody>
          <a:bodyPr/>
          <a:lstStyle/>
          <a:p>
            <a:r>
              <a:rPr lang="en-US" dirty="0" smtClean="0"/>
              <a:t>Thank You</a:t>
            </a:r>
            <a:endParaRPr lang="en-US" dirty="0"/>
          </a:p>
        </p:txBody>
      </p:sp>
    </p:spTree>
    <p:extLst>
      <p:ext uri="{BB962C8B-B14F-4D97-AF65-F5344CB8AC3E}">
        <p14:creationId xmlns:p14="http://schemas.microsoft.com/office/powerpoint/2010/main" val="213964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900" y="203898"/>
            <a:ext cx="7966710" cy="6264137"/>
          </a:xfrm>
        </p:spPr>
        <p:txBody>
          <a:bodyPr/>
          <a:lstStyle/>
          <a:p>
            <a:pPr marL="0" indent="0">
              <a:buNone/>
            </a:pPr>
            <a:r>
              <a:rPr lang="en-US" sz="4000" dirty="0" smtClean="0">
                <a:solidFill>
                  <a:schemeClr val="accent2">
                    <a:lumMod val="20000"/>
                    <a:lumOff val="80000"/>
                  </a:schemeClr>
                </a:solidFill>
              </a:rPr>
              <a:t>What is a budget?</a:t>
            </a:r>
            <a:endParaRPr lang="en-US" sz="4000" dirty="0">
              <a:solidFill>
                <a:schemeClr val="accent2">
                  <a:lumMod val="20000"/>
                  <a:lumOff val="80000"/>
                </a:schemeClr>
              </a:solidFill>
            </a:endParaRPr>
          </a:p>
          <a:p>
            <a:pPr marL="0" indent="0">
              <a:buNone/>
            </a:pPr>
            <a:r>
              <a:rPr lang="en-US" sz="3200" dirty="0"/>
              <a:t>An estimation of the revenue and expenses over a specified future period of time. </a:t>
            </a:r>
            <a:endParaRPr lang="en-US" sz="3200" dirty="0" smtClean="0"/>
          </a:p>
          <a:p>
            <a:pPr marL="0" indent="0">
              <a:buNone/>
            </a:pPr>
            <a:endParaRPr lang="en-US" sz="3200" dirty="0"/>
          </a:p>
          <a:p>
            <a:pPr marL="0" indent="0">
              <a:buNone/>
            </a:pPr>
            <a:r>
              <a:rPr lang="en-US" sz="3200" dirty="0" smtClean="0"/>
              <a:t>A </a:t>
            </a:r>
            <a:r>
              <a:rPr lang="en-US" sz="3200" dirty="0"/>
              <a:t>budget can be made for a person, family, group of people, business, government, country, multinational organization or just about anything else that makes and spends money.  </a:t>
            </a:r>
            <a:endParaRPr lang="en-US" sz="3200" dirty="0" smtClean="0"/>
          </a:p>
          <a:p>
            <a:pPr marL="0" indent="0">
              <a:buNone/>
            </a:pPr>
            <a:r>
              <a:rPr lang="en-US" sz="3200" dirty="0" smtClean="0"/>
              <a:t> - </a:t>
            </a:r>
            <a:r>
              <a:rPr lang="en-US" sz="3200" i="1" dirty="0" smtClean="0"/>
              <a:t>Investopedia</a:t>
            </a:r>
          </a:p>
          <a:p>
            <a:pPr marL="0" indent="0">
              <a:buNone/>
            </a:pPr>
            <a:endParaRPr lang="en-US" sz="3200" dirty="0" smtClean="0"/>
          </a:p>
        </p:txBody>
      </p:sp>
    </p:spTree>
    <p:extLst>
      <p:ext uri="{BB962C8B-B14F-4D97-AF65-F5344CB8AC3E}">
        <p14:creationId xmlns:p14="http://schemas.microsoft.com/office/powerpoint/2010/main" val="2406496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 y="602950"/>
            <a:ext cx="7311513" cy="5139869"/>
          </a:xfrm>
          <a:prstGeom prst="rect">
            <a:avLst/>
          </a:prstGeom>
          <a:noFill/>
        </p:spPr>
        <p:txBody>
          <a:bodyPr wrap="square" rtlCol="0">
            <a:spAutoFit/>
          </a:bodyPr>
          <a:lstStyle/>
          <a:p>
            <a:r>
              <a:rPr lang="en-US" sz="4000" dirty="0">
                <a:solidFill>
                  <a:schemeClr val="accent2">
                    <a:lumMod val="20000"/>
                    <a:lumOff val="80000"/>
                  </a:schemeClr>
                </a:solidFill>
              </a:rPr>
              <a:t>Why make a budget?</a:t>
            </a:r>
            <a:endParaRPr lang="en-US" sz="4000" i="1" dirty="0">
              <a:solidFill>
                <a:schemeClr val="accent2">
                  <a:lumMod val="20000"/>
                  <a:lumOff val="80000"/>
                </a:schemeClr>
              </a:solidFill>
            </a:endParaRPr>
          </a:p>
          <a:p>
            <a:endParaRPr lang="en-US" sz="3200" dirty="0" smtClean="0"/>
          </a:p>
          <a:p>
            <a:r>
              <a:rPr lang="en-US" sz="3200" dirty="0" smtClean="0"/>
              <a:t>You </a:t>
            </a:r>
            <a:r>
              <a:rPr lang="en-US" sz="3200" dirty="0"/>
              <a:t>can’t begin to save until you educate yourself </a:t>
            </a:r>
            <a:r>
              <a:rPr lang="en-US" sz="3200" i="1" dirty="0"/>
              <a:t>about where </a:t>
            </a:r>
            <a:r>
              <a:rPr lang="en-US" sz="3200" i="1" dirty="0" smtClean="0"/>
              <a:t>and </a:t>
            </a:r>
            <a:r>
              <a:rPr lang="en-US" sz="3200" i="1" dirty="0"/>
              <a:t>how you are spending your money.</a:t>
            </a:r>
          </a:p>
          <a:p>
            <a:pPr algn="r"/>
            <a:r>
              <a:rPr lang="en-US" sz="3200" i="1" dirty="0"/>
              <a:t>- The Index Card</a:t>
            </a:r>
          </a:p>
          <a:p>
            <a:endParaRPr lang="en-US" sz="3200" dirty="0" smtClean="0"/>
          </a:p>
          <a:p>
            <a:r>
              <a:rPr lang="en-US" sz="3200" dirty="0"/>
              <a:t>You've got to tell your money what to do or it will leave. </a:t>
            </a:r>
            <a:endParaRPr lang="en-US" sz="3200" dirty="0" smtClean="0"/>
          </a:p>
          <a:p>
            <a:pPr algn="r"/>
            <a:r>
              <a:rPr lang="en-US" sz="3200" dirty="0" smtClean="0"/>
              <a:t>- Dave Ramsey</a:t>
            </a:r>
            <a:endParaRPr lang="en-US" sz="3200" dirty="0"/>
          </a:p>
        </p:txBody>
      </p:sp>
    </p:spTree>
    <p:extLst>
      <p:ext uri="{BB962C8B-B14F-4D97-AF65-F5344CB8AC3E}">
        <p14:creationId xmlns:p14="http://schemas.microsoft.com/office/powerpoint/2010/main" val="1032327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65910" y="251459"/>
            <a:ext cx="6297930" cy="628651"/>
          </a:xfrm>
        </p:spPr>
        <p:txBody>
          <a:bodyPr/>
          <a:lstStyle/>
          <a:p>
            <a:pPr marL="0" indent="0" algn="ctr">
              <a:buNone/>
            </a:pPr>
            <a:r>
              <a:rPr lang="en-US" sz="3200" dirty="0" smtClean="0"/>
              <a:t>Budgets start the conversation</a:t>
            </a:r>
            <a:endParaRPr lang="en-US" sz="3200" dirty="0"/>
          </a:p>
        </p:txBody>
      </p:sp>
      <p:sp>
        <p:nvSpPr>
          <p:cNvPr id="4" name="TextBox 3"/>
          <p:cNvSpPr txBox="1"/>
          <p:nvPr/>
        </p:nvSpPr>
        <p:spPr>
          <a:xfrm>
            <a:off x="1634490" y="5772859"/>
            <a:ext cx="6229350" cy="369332"/>
          </a:xfrm>
          <a:prstGeom prst="rect">
            <a:avLst/>
          </a:prstGeom>
          <a:noFill/>
        </p:spPr>
        <p:txBody>
          <a:bodyPr wrap="square" rtlCol="0">
            <a:spAutoFit/>
          </a:bodyPr>
          <a:lstStyle/>
          <a:p>
            <a:r>
              <a:rPr lang="en-US" dirty="0" smtClean="0"/>
              <a:t>- from </a:t>
            </a:r>
            <a:r>
              <a:rPr lang="en-US" i="1" dirty="0" smtClean="0"/>
              <a:t>The One-Page Financial Plan </a:t>
            </a:r>
            <a:r>
              <a:rPr lang="en-US" dirty="0" smtClean="0"/>
              <a:t>by Carl Richards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1195387"/>
            <a:ext cx="7429500" cy="4467225"/>
          </a:xfrm>
          <a:prstGeom prst="rect">
            <a:avLst/>
          </a:prstGeom>
        </p:spPr>
      </p:pic>
    </p:spTree>
    <p:extLst>
      <p:ext uri="{BB962C8B-B14F-4D97-AF65-F5344CB8AC3E}">
        <p14:creationId xmlns:p14="http://schemas.microsoft.com/office/powerpoint/2010/main" val="1127467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 y="251459"/>
            <a:ext cx="9006840" cy="628651"/>
          </a:xfrm>
        </p:spPr>
        <p:txBody>
          <a:bodyPr/>
          <a:lstStyle/>
          <a:p>
            <a:pPr marL="0" indent="0" algn="ctr">
              <a:buNone/>
            </a:pPr>
            <a:r>
              <a:rPr lang="en-US" sz="3200" dirty="0" smtClean="0"/>
              <a:t>Budgets keep the conversation going</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0" y="1504424"/>
            <a:ext cx="6214110" cy="4268435"/>
          </a:xfrm>
          <a:prstGeom prst="rect">
            <a:avLst/>
          </a:prstGeom>
        </p:spPr>
      </p:pic>
      <p:sp>
        <p:nvSpPr>
          <p:cNvPr id="4" name="TextBox 3"/>
          <p:cNvSpPr txBox="1"/>
          <p:nvPr/>
        </p:nvSpPr>
        <p:spPr>
          <a:xfrm>
            <a:off x="1634490" y="5772859"/>
            <a:ext cx="6229350" cy="369332"/>
          </a:xfrm>
          <a:prstGeom prst="rect">
            <a:avLst/>
          </a:prstGeom>
          <a:noFill/>
        </p:spPr>
        <p:txBody>
          <a:bodyPr wrap="square" rtlCol="0">
            <a:spAutoFit/>
          </a:bodyPr>
          <a:lstStyle/>
          <a:p>
            <a:r>
              <a:rPr lang="en-US" dirty="0" smtClean="0"/>
              <a:t>- from </a:t>
            </a:r>
            <a:r>
              <a:rPr lang="en-US" i="1" dirty="0" smtClean="0"/>
              <a:t>The One-Page Financial Plan </a:t>
            </a:r>
            <a:r>
              <a:rPr lang="en-US" dirty="0" smtClean="0"/>
              <a:t>by Carl Richards</a:t>
            </a:r>
            <a:endParaRPr lang="en-US" dirty="0"/>
          </a:p>
        </p:txBody>
      </p:sp>
    </p:spTree>
    <p:extLst>
      <p:ext uri="{BB962C8B-B14F-4D97-AF65-F5344CB8AC3E}">
        <p14:creationId xmlns:p14="http://schemas.microsoft.com/office/powerpoint/2010/main" val="4102287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77216"/>
            <a:ext cx="9266829" cy="4998999"/>
          </a:xfrm>
        </p:spPr>
        <p:txBody>
          <a:bodyPr/>
          <a:lstStyle/>
          <a:p>
            <a:pPr marL="0" indent="0">
              <a:buNone/>
            </a:pPr>
            <a:r>
              <a:rPr lang="en-US" sz="4400" dirty="0" smtClean="0">
                <a:solidFill>
                  <a:schemeClr val="accent2">
                    <a:lumMod val="20000"/>
                    <a:lumOff val="80000"/>
                  </a:schemeClr>
                </a:solidFill>
              </a:rPr>
              <a:t>Four general types of budgets we’ll discuss today:</a:t>
            </a:r>
          </a:p>
          <a:p>
            <a:pPr marL="400050" lvl="1" indent="0">
              <a:buNone/>
            </a:pPr>
            <a:endParaRPr lang="en-US" sz="4400" dirty="0" smtClean="0">
              <a:solidFill>
                <a:schemeClr val="accent2">
                  <a:lumMod val="20000"/>
                  <a:lumOff val="80000"/>
                </a:schemeClr>
              </a:solidFill>
            </a:endParaRPr>
          </a:p>
          <a:p>
            <a:pPr marL="857250" lvl="1" indent="-457200">
              <a:buFont typeface="+mj-lt"/>
              <a:buAutoNum type="arabicPeriod"/>
            </a:pPr>
            <a:r>
              <a:rPr lang="en-US" sz="4400" dirty="0" smtClean="0">
                <a:solidFill>
                  <a:schemeClr val="tx2"/>
                </a:solidFill>
              </a:rPr>
              <a:t> Asset and Liability statement </a:t>
            </a:r>
          </a:p>
          <a:p>
            <a:pPr marL="857250" lvl="1" indent="-457200">
              <a:buFont typeface="+mj-lt"/>
              <a:buAutoNum type="arabicPeriod"/>
            </a:pPr>
            <a:r>
              <a:rPr lang="en-US" sz="4400" smtClean="0">
                <a:solidFill>
                  <a:schemeClr val="tx2"/>
                </a:solidFill>
              </a:rPr>
              <a:t> Goal </a:t>
            </a:r>
            <a:r>
              <a:rPr lang="en-US" sz="4400" dirty="0" smtClean="0">
                <a:solidFill>
                  <a:schemeClr val="tx2"/>
                </a:solidFill>
              </a:rPr>
              <a:t>Budget</a:t>
            </a:r>
          </a:p>
          <a:p>
            <a:pPr marL="857250" lvl="1" indent="-457200">
              <a:buFont typeface="+mj-lt"/>
              <a:buAutoNum type="arabicPeriod"/>
            </a:pPr>
            <a:r>
              <a:rPr lang="en-US" sz="4400" dirty="0">
                <a:solidFill>
                  <a:schemeClr val="tx2"/>
                </a:solidFill>
              </a:rPr>
              <a:t> </a:t>
            </a:r>
            <a:r>
              <a:rPr lang="en-US" sz="4400" dirty="0" smtClean="0">
                <a:solidFill>
                  <a:schemeClr val="tx2"/>
                </a:solidFill>
              </a:rPr>
              <a:t>Envelope </a:t>
            </a:r>
            <a:r>
              <a:rPr lang="en-US" sz="4400" dirty="0">
                <a:solidFill>
                  <a:schemeClr val="tx2"/>
                </a:solidFill>
              </a:rPr>
              <a:t>Budget</a:t>
            </a:r>
            <a:endParaRPr lang="en-US" sz="4400" dirty="0" smtClean="0">
              <a:solidFill>
                <a:schemeClr val="tx2"/>
              </a:solidFill>
            </a:endParaRPr>
          </a:p>
          <a:p>
            <a:pPr marL="857250" lvl="1" indent="-457200">
              <a:buFont typeface="+mj-lt"/>
              <a:buAutoNum type="arabicPeriod"/>
            </a:pPr>
            <a:r>
              <a:rPr lang="en-US" sz="4400" dirty="0" smtClean="0">
                <a:solidFill>
                  <a:schemeClr val="tx2"/>
                </a:solidFill>
              </a:rPr>
              <a:t> Zero </a:t>
            </a:r>
            <a:r>
              <a:rPr lang="en-US" sz="4400" dirty="0">
                <a:solidFill>
                  <a:schemeClr val="tx2"/>
                </a:solidFill>
              </a:rPr>
              <a:t>Sum Budget</a:t>
            </a:r>
          </a:p>
          <a:p>
            <a:pPr marL="457200" indent="-457200">
              <a:lnSpc>
                <a:spcPct val="150000"/>
              </a:lnSpc>
              <a:buFont typeface="+mj-lt"/>
              <a:buAutoNum type="arabicPeriod"/>
            </a:pPr>
            <a:endParaRPr lang="en-US" sz="4400" dirty="0" smtClean="0">
              <a:solidFill>
                <a:schemeClr val="accent2">
                  <a:lumMod val="20000"/>
                  <a:lumOff val="80000"/>
                </a:schemeClr>
              </a:solidFill>
            </a:endParaRPr>
          </a:p>
        </p:txBody>
      </p:sp>
    </p:spTree>
    <p:extLst>
      <p:ext uri="{BB962C8B-B14F-4D97-AF65-F5344CB8AC3E}">
        <p14:creationId xmlns:p14="http://schemas.microsoft.com/office/powerpoint/2010/main" val="236860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6675" y="251459"/>
            <a:ext cx="9006840" cy="628651"/>
          </a:xfrm>
        </p:spPr>
        <p:txBody>
          <a:bodyPr/>
          <a:lstStyle/>
          <a:p>
            <a:pPr marL="0" indent="0" algn="ctr">
              <a:buNone/>
            </a:pPr>
            <a:r>
              <a:rPr lang="en-US" sz="3200" dirty="0" smtClean="0"/>
              <a:t>Assets – Liabilities = Net Worth</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166" y="880110"/>
            <a:ext cx="3893858" cy="3986459"/>
          </a:xfrm>
          <a:prstGeom prst="rect">
            <a:avLst/>
          </a:prstGeom>
        </p:spPr>
      </p:pic>
      <p:sp>
        <p:nvSpPr>
          <p:cNvPr id="4" name="TextBox 3"/>
          <p:cNvSpPr txBox="1"/>
          <p:nvPr/>
        </p:nvSpPr>
        <p:spPr>
          <a:xfrm>
            <a:off x="1634490" y="6318769"/>
            <a:ext cx="6229350" cy="369332"/>
          </a:xfrm>
          <a:prstGeom prst="rect">
            <a:avLst/>
          </a:prstGeom>
          <a:noFill/>
        </p:spPr>
        <p:txBody>
          <a:bodyPr wrap="square" rtlCol="0">
            <a:spAutoFit/>
          </a:bodyPr>
          <a:lstStyle/>
          <a:p>
            <a:r>
              <a:rPr lang="en-US" dirty="0" smtClean="0"/>
              <a:t>- from </a:t>
            </a:r>
            <a:r>
              <a:rPr lang="en-US" i="1" dirty="0" smtClean="0"/>
              <a:t>The One-Page Financial Plan </a:t>
            </a:r>
            <a:r>
              <a:rPr lang="en-US" dirty="0" smtClean="0"/>
              <a:t>by Carl Richards</a:t>
            </a:r>
            <a:endParaRPr lang="en-US" dirty="0"/>
          </a:p>
        </p:txBody>
      </p:sp>
      <p:sp>
        <p:nvSpPr>
          <p:cNvPr id="6" name="Rectangle 5"/>
          <p:cNvSpPr/>
          <p:nvPr/>
        </p:nvSpPr>
        <p:spPr>
          <a:xfrm>
            <a:off x="545911" y="5076825"/>
            <a:ext cx="7213042" cy="1200329"/>
          </a:xfrm>
          <a:prstGeom prst="rect">
            <a:avLst/>
          </a:prstGeom>
        </p:spPr>
        <p:txBody>
          <a:bodyPr wrap="square">
            <a:spAutoFit/>
          </a:bodyPr>
          <a:lstStyle/>
          <a:p>
            <a:r>
              <a:rPr lang="en-US" sz="2400" dirty="0"/>
              <a:t>All the stuff you “own” goes in the left column, all the stuff you “owe” in the right hand column.  Sum them up </a:t>
            </a:r>
          </a:p>
        </p:txBody>
      </p:sp>
    </p:spTree>
    <p:extLst>
      <p:ext uri="{BB962C8B-B14F-4D97-AF65-F5344CB8AC3E}">
        <p14:creationId xmlns:p14="http://schemas.microsoft.com/office/powerpoint/2010/main" val="376503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on white">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on teal">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on white">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on teal">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XT on seafoam">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XT on red">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IMAGE with white stamp">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IMAGE with teal stamp">
  <a:themeElements>
    <a:clrScheme name="SPL Color Pallette">
      <a:dk1>
        <a:srgbClr val="007680"/>
      </a:dk1>
      <a:lt1>
        <a:sysClr val="window" lastClr="FFFFFF"/>
      </a:lt1>
      <a:dk2>
        <a:srgbClr val="007680"/>
      </a:dk2>
      <a:lt2>
        <a:srgbClr val="FFFFFF"/>
      </a:lt2>
      <a:accent1>
        <a:srgbClr val="16AB92"/>
      </a:accent1>
      <a:accent2>
        <a:srgbClr val="D02526"/>
      </a:accent2>
      <a:accent3>
        <a:srgbClr val="FE8800"/>
      </a:accent3>
      <a:accent4>
        <a:srgbClr val="584A3B"/>
      </a:accent4>
      <a:accent5>
        <a:srgbClr val="CC0B6A"/>
      </a:accent5>
      <a:accent6>
        <a:srgbClr val="007680"/>
      </a:accent6>
      <a:hlink>
        <a:srgbClr val="007680"/>
      </a:hlink>
      <a:folHlink>
        <a:srgbClr val="16AB92"/>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5067</TotalTime>
  <Words>1566</Words>
  <Application>Microsoft Office PowerPoint</Application>
  <PresentationFormat>On-screen Show (4:3)</PresentationFormat>
  <Paragraphs>202</Paragraphs>
  <Slides>32</Slides>
  <Notes>29</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32</vt:i4>
      </vt:variant>
    </vt:vector>
  </HeadingPairs>
  <TitlesOfParts>
    <vt:vector size="44" baseType="lpstr">
      <vt:lpstr>Arial</vt:lpstr>
      <vt:lpstr>Calibri</vt:lpstr>
      <vt:lpstr>Century Gothic</vt:lpstr>
      <vt:lpstr>Wingdings</vt:lpstr>
      <vt:lpstr>TITLE on white</vt:lpstr>
      <vt:lpstr>TITLE on teal</vt:lpstr>
      <vt:lpstr>TEXT on white</vt:lpstr>
      <vt:lpstr>1_TEXT on teal</vt:lpstr>
      <vt:lpstr>TEXT on seafoam</vt:lpstr>
      <vt:lpstr>TEXT on red</vt:lpstr>
      <vt:lpstr>IMAGE with white stamp</vt:lpstr>
      <vt:lpstr>IMAGE with teal stamp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dc:creator>
  <cp:lastModifiedBy>Martha Nelson</cp:lastModifiedBy>
  <cp:revision>257</cp:revision>
  <cp:lastPrinted>2015-10-15T13:47:56Z</cp:lastPrinted>
  <dcterms:created xsi:type="dcterms:W3CDTF">2015-10-15T13:25:53Z</dcterms:created>
  <dcterms:modified xsi:type="dcterms:W3CDTF">2016-11-10T20:37:36Z</dcterms:modified>
</cp:coreProperties>
</file>